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ppt/tags/tag5.xml" ContentType="application/vnd.openxmlformats-officedocument.presentationml.tags+xml"/>
  <Override PartName="/ppt/notesSlides/notesSlide4.xml" ContentType="application/vnd.openxmlformats-officedocument.presentationml.notesSlide+xml"/>
  <Override PartName="/ppt/tags/tag6.xml" ContentType="application/vnd.openxmlformats-officedocument.presentationml.tags+xml"/>
  <Override PartName="/ppt/notesSlides/notesSlide5.xml" ContentType="application/vnd.openxmlformats-officedocument.presentationml.notesSlide+xml"/>
  <Override PartName="/ppt/tags/tag7.xml" ContentType="application/vnd.openxmlformats-officedocument.presentationml.tags+xml"/>
  <Override PartName="/ppt/notesSlides/notesSlide6.xml" ContentType="application/vnd.openxmlformats-officedocument.presentationml.notesSlide+xml"/>
  <Override PartName="/ppt/tags/tag8.xml" ContentType="application/vnd.openxmlformats-officedocument.presentationml.tags+xml"/>
  <Override PartName="/ppt/notesSlides/notesSlide7.xml" ContentType="application/vnd.openxmlformats-officedocument.presentationml.notesSlide+xml"/>
  <Override PartName="/ppt/tags/tag9.xml" ContentType="application/vnd.openxmlformats-officedocument.presentationml.tags+xml"/>
  <Override PartName="/ppt/notesSlides/notesSlide8.xml" ContentType="application/vnd.openxmlformats-officedocument.presentationml.notesSlide+xml"/>
  <Override PartName="/ppt/tags/tag10.xml" ContentType="application/vnd.openxmlformats-officedocument.presentationml.tags+xml"/>
  <Override PartName="/ppt/notesSlides/notesSlide9.xml" ContentType="application/vnd.openxmlformats-officedocument.presentationml.notesSlide+xml"/>
  <Override PartName="/ppt/tags/tag11.xml" ContentType="application/vnd.openxmlformats-officedocument.presentationml.tags+xml"/>
  <Override PartName="/ppt/notesSlides/notesSlide10.xml" ContentType="application/vnd.openxmlformats-officedocument.presentationml.notesSlide+xml"/>
  <Override PartName="/ppt/tags/tag12.xml" ContentType="application/vnd.openxmlformats-officedocument.presentationml.tags+xml"/>
  <Override PartName="/ppt/notesSlides/notesSlide11.xml" ContentType="application/vnd.openxmlformats-officedocument.presentationml.notesSlide+xml"/>
  <Override PartName="/ppt/tags/tag13.xml" ContentType="application/vnd.openxmlformats-officedocument.presentationml.tags+xml"/>
  <Override PartName="/ppt/notesSlides/notesSlide12.xml" ContentType="application/vnd.openxmlformats-officedocument.presentationml.notesSlide+xml"/>
  <Override PartName="/ppt/tags/tag14.xml" ContentType="application/vnd.openxmlformats-officedocument.presentationml.tags+xml"/>
  <Override PartName="/ppt/notesSlides/notesSlide13.xml" ContentType="application/vnd.openxmlformats-officedocument.presentationml.notesSlide+xml"/>
  <Override PartName="/ppt/tags/tag15.xml" ContentType="application/vnd.openxmlformats-officedocument.presentationml.tags+xml"/>
  <Override PartName="/ppt/notesSlides/notesSlide14.xml" ContentType="application/vnd.openxmlformats-officedocument.presentationml.notesSlide+xml"/>
  <Override PartName="/ppt/tags/tag16.xml" ContentType="application/vnd.openxmlformats-officedocument.presentationml.tags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7"/>
  </p:notesMasterIdLst>
  <p:sldIdLst>
    <p:sldId id="300" r:id="rId2"/>
    <p:sldId id="323" r:id="rId3"/>
    <p:sldId id="308" r:id="rId4"/>
    <p:sldId id="343" r:id="rId5"/>
    <p:sldId id="345" r:id="rId6"/>
    <p:sldId id="346" r:id="rId7"/>
    <p:sldId id="324" r:id="rId8"/>
    <p:sldId id="359" r:id="rId9"/>
    <p:sldId id="360" r:id="rId10"/>
    <p:sldId id="362" r:id="rId11"/>
    <p:sldId id="367" r:id="rId12"/>
    <p:sldId id="364" r:id="rId13"/>
    <p:sldId id="365" r:id="rId14"/>
    <p:sldId id="366" r:id="rId15"/>
    <p:sldId id="327" r:id="rId16"/>
  </p:sldIdLst>
  <p:sldSz cx="12192000" cy="6858000"/>
  <p:notesSz cx="6858000" cy="9144000"/>
  <p:embeddedFontLst>
    <p:embeddedFont>
      <p:font typeface="Atkinson Hyperlegible" pitchFamily="2" charset="0"/>
      <p:regular r:id="rId18"/>
      <p:bold r:id="rId19"/>
      <p:italic r:id="rId20"/>
      <p:boldItalic r:id="rId21"/>
    </p:embeddedFon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Cambria" panose="02040503050406030204" pitchFamily="18" charset="0"/>
      <p:regular r:id="rId26"/>
      <p:bold r:id="rId27"/>
      <p:italic r:id="rId28"/>
      <p:boldItalic r:id="rId29"/>
    </p:embeddedFont>
  </p:embeddedFontLst>
  <p:custDataLst>
    <p:tags r:id="rId30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ycia Kearney" initials="AK" lastIdx="1" clrIdx="0">
    <p:extLst>
      <p:ext uri="{19B8F6BF-5375-455C-9EA6-DF929625EA0E}">
        <p15:presenceInfo xmlns:p15="http://schemas.microsoft.com/office/powerpoint/2012/main" userId="1e900d5a714eb39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1B09C"/>
    <a:srgbClr val="557DBF"/>
    <a:srgbClr val="E2E2E2"/>
    <a:srgbClr val="F2F2F2"/>
    <a:srgbClr val="595959"/>
    <a:srgbClr val="98D7CE"/>
    <a:srgbClr val="BAECE4"/>
    <a:srgbClr val="C7DDF1"/>
    <a:srgbClr val="DEEBF7"/>
    <a:srgbClr val="B3C0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4" autoAdjust="0"/>
    <p:restoredTop sz="59201" autoAdjust="0"/>
  </p:normalViewPr>
  <p:slideViewPr>
    <p:cSldViewPr snapToGrid="0">
      <p:cViewPr varScale="1">
        <p:scale>
          <a:sx n="65" d="100"/>
          <a:sy n="65" d="100"/>
        </p:scale>
        <p:origin x="2352" y="72"/>
      </p:cViewPr>
      <p:guideLst>
        <p:guide orient="horz" pos="2160"/>
        <p:guide pos="3840"/>
      </p:guideLst>
    </p:cSldViewPr>
  </p:slideViewPr>
  <p:notesTextViewPr>
    <p:cViewPr>
      <p:scale>
        <a:sx n="150" d="100"/>
        <a:sy n="150" d="100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tags" Target="tags/tag1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55448C-9631-42E7-A042-829907BF31F8}" type="datetimeFigureOut">
              <a:rPr lang="en-GB" smtClean="0"/>
              <a:t>02/02/2023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1D9D50-C061-45AE-A04B-DE5F593CE4B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09534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Welcome to Unit 4, Organizing the review and interpretation process.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1D9D50-C061-45AE-A04B-DE5F593CE4BE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33798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800" dirty="0">
                <a:effectLst/>
                <a:latin typeface="Calibri" panose="020F0502020204030204" pitchFamily="34" charset="0"/>
                <a:ea typeface="Cambria" panose="02040503050406030204" pitchFamily="18" charset="0"/>
                <a:cs typeface="Cambria" panose="02040503050406030204" pitchFamily="18" charset="0"/>
              </a:rPr>
              <a:t>The process for conducting the comprehensive initial data review and description is discussed in detail in Module 3.</a:t>
            </a:r>
          </a:p>
          <a:p>
            <a:r>
              <a:rPr lang="en-US" sz="1800" dirty="0">
                <a:effectLst/>
                <a:latin typeface="Calibri" panose="020F0502020204030204" pitchFamily="34" charset="0"/>
                <a:ea typeface="Cambria" panose="02040503050406030204" pitchFamily="18" charset="0"/>
                <a:cs typeface="Cambria" panose="02040503050406030204" pitchFamily="18" charset="0"/>
              </a:rPr>
              <a:t> </a:t>
            </a:r>
            <a:endParaRPr lang="en-GB" sz="1800" dirty="0">
              <a:effectLst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1D9D50-C061-45AE-A04B-DE5F593CE4BE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66337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Following the initial comprehensive review, in-depth reviews of specific sections of the analysis outputs are conducted by groups of experts in the relevant programme or technical area. </a:t>
            </a:r>
          </a:p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example, the in-depth reviews may look at the Malaria section, the HIV section, or the surgical services section.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These in-depth reviews are important, as subject matter experts bring detailed knowledge of the programme and an understanding of contextual issues specifically relevant to the programme.</a:t>
            </a:r>
          </a:p>
          <a:p>
            <a:pPr marL="0" indent="0">
              <a:spcAft>
                <a:spcPts val="1200"/>
              </a:spcAft>
              <a:buFont typeface="Arial" panose="020B0604020202020204" pitchFamily="34" charset="0"/>
              <a:buNone/>
            </a:pPr>
            <a:endParaRPr lang="en-GB" sz="1200" dirty="0">
              <a:effectLst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1D9D50-C061-45AE-A04B-DE5F593CE4BE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58905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core data analysis team supports the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programme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experts by: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explaining the overall survey findings, to provide a context for the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programme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-specific reviews; 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preparing the 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specific </a:t>
            </a:r>
            <a:r>
              <a:rPr lang="en-US" sz="1200" kern="1200">
                <a:solidFill>
                  <a:schemeClr val="tx1"/>
                </a:solidFill>
                <a:effectLst/>
                <a:highlight>
                  <a:srgbClr val="FFFF00"/>
                </a:highlight>
                <a:latin typeface="+mn-lt"/>
                <a:ea typeface="+mn-ea"/>
                <a:cs typeface="+mn-cs"/>
              </a:rPr>
              <a:t>analysis platform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outputs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each expert group;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highlighting potential concerns in the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programme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findings that were identified during the initial review; and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engaging the experts in discussions to refine the analysis and interpretation, and to develop recommendations. 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process may require several rounds of discussion, further exploration of the data, and review of information from various sources to help explain the findings. 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1D9D50-C061-45AE-A04B-DE5F593CE4BE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59546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After the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programme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-specific reviews, an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interpretation </a:t>
            </a:r>
            <a:r>
              <a:rPr lang="en-US" sz="1200" b="1" kern="1200" dirty="0">
                <a:solidFill>
                  <a:schemeClr val="tx1"/>
                </a:solidFill>
                <a:effectLst/>
                <a:highlight>
                  <a:srgbClr val="FFFF00"/>
                </a:highlight>
                <a:latin typeface="+mn-lt"/>
                <a:ea typeface="+mn-ea"/>
                <a:cs typeface="+mn-cs"/>
              </a:rPr>
              <a:t>or report-writing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workshop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can be convened for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final review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the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HHFA findings and interpretations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workshop brings together the: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core data analysis team;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representatives of various technical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programmes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survey coordination group; and 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other key technical stakeholders. 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participants provide further interpretation if needed, and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develop final conclusions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priorities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recommendations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outputs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this workshop will form the basis of the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final HHFA report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spcAft>
                <a:spcPts val="1200"/>
              </a:spcAft>
              <a:buFont typeface="Arial" panose="020B0604020202020204" pitchFamily="34" charset="0"/>
              <a:buNone/>
            </a:pPr>
            <a:endParaRPr lang="en-GB" sz="1200" dirty="0">
              <a:effectLst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1D9D50-C061-45AE-A04B-DE5F593CE4BE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05877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interpretation workshop is led by the core data analysis team. 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workshop requires thorough preparation, including: 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highlight>
                  <a:srgbClr val="FFFF00"/>
                </a:highlight>
                <a:latin typeface="+mn-lt"/>
                <a:ea typeface="+mn-ea"/>
                <a:cs typeface="+mn-cs"/>
              </a:rPr>
              <a:t>summarizing the key findings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including any controversial or unexpected findings;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highlight>
                  <a:srgbClr val="FFFF00"/>
                </a:highlight>
                <a:latin typeface="+mn-lt"/>
                <a:ea typeface="+mn-ea"/>
                <a:cs typeface="+mn-cs"/>
              </a:rPr>
              <a:t>careful selection of participants;</a:t>
            </a:r>
            <a:endParaRPr lang="en-GB" sz="1200" kern="1200" dirty="0">
              <a:solidFill>
                <a:schemeClr val="tx1"/>
              </a:solidFill>
              <a:effectLst/>
              <a:highlight>
                <a:srgbClr val="FFFF00"/>
              </a:highlight>
              <a:latin typeface="+mn-lt"/>
              <a:ea typeface="+mn-ea"/>
              <a:cs typeface="+mn-c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organization of participants into groups;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structured process for what each group will review and what they should produce; </a:t>
            </a:r>
            <a:r>
              <a:rPr lang="en-US" sz="1200" kern="1200" dirty="0">
                <a:solidFill>
                  <a:schemeClr val="tx1"/>
                </a:solidFill>
                <a:effectLst/>
                <a:highlight>
                  <a:srgbClr val="FFFF00"/>
                </a:highlight>
                <a:latin typeface="+mn-lt"/>
                <a:ea typeface="+mn-ea"/>
                <a:cs typeface="+mn-cs"/>
              </a:rPr>
              <a:t>and</a:t>
            </a:r>
            <a:endParaRPr lang="en-GB" sz="1200" kern="1200" dirty="0">
              <a:solidFill>
                <a:schemeClr val="tx1"/>
              </a:solidFill>
              <a:effectLst/>
              <a:highlight>
                <a:srgbClr val="FFFF00"/>
              </a:highlight>
              <a:latin typeface="+mn-lt"/>
              <a:ea typeface="+mn-ea"/>
              <a:cs typeface="+mn-c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guidance on the process of reaching conclusions, identifying priorities, and developing key recommendations that will support decision-making.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1D9D50-C061-45AE-A04B-DE5F593CE4BE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8996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 have now completed Unit 4.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Now try the end-of-module quiz.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1D9D50-C061-45AE-A04B-DE5F593CE4BE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49177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By the end of this unit, 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 will: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describe the organization of a country HHFA data review and interpretation process.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1D9D50-C061-45AE-A04B-DE5F593CE4BE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82223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key step in the organization of the data review and 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interpretation </a:t>
            </a:r>
            <a:r>
              <a:rPr lang="en-US" sz="1200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process</a:t>
            </a:r>
            <a:r>
              <a:rPr lang="en-US" sz="1200" strike="noStrike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es,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 the establishment of a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core HHFA data analysis team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team leads the various processes and meetings required for data review and interpretation, and guides the production of the final HHFA report.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1D9D50-C061-45AE-A04B-DE5F593CE4BE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06053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HHFA core data analysis team usually consists of a small group of: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 analysts;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monitoring and evaluation experts; and 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health system</a:t>
            </a:r>
            <a:r>
              <a:rPr lang="en-US" sz="1200" kern="1200" dirty="0">
                <a:solidFill>
                  <a:schemeClr val="tx1"/>
                </a:solidFill>
                <a:effectLst/>
                <a:highlight>
                  <a:srgbClr val="FFFF00"/>
                </a:highlight>
                <a:latin typeface="+mn-lt"/>
                <a:ea typeface="+mn-ea"/>
                <a:cs typeface="+mn-cs"/>
              </a:rPr>
              <a:t>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experts.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1D9D50-C061-45AE-A04B-DE5F593CE4BE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9470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core data analysis team should always include staff of the ministry of health, and may also include: 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partners;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academic institutions; and 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consultants. 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team should ideally include both “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insiders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 and “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outsiders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”.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1D9D50-C061-45AE-A04B-DE5F593CE4BE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26993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Insiders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are individuals who have a deep understanding of the country and its health system. They are usually nationals or long-term residents of the country.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However, there is a risk that sometimes insider experts may be too close to the topics under review, and this could hinder their objectivity.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Often, the addition of “outsider” experts, such as international consultants, to the team can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bring new perspectives;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provide a more objective and critical interpretation of sensitive findings; and 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highlight useful experiences from other countries. 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1D9D50-C061-45AE-A04B-DE5F593CE4BE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71638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HHFA data review and interpretation usually involve the following components: 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comprehensive initial review and description of the standard analysis platform outputs;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in-depth reviews of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programme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-specific data by relevant experts; and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 interpretation or report-writing workshop.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Next, we will look at what each of these three components consists of, why it is important, who is involved, and how it is done.</a:t>
            </a:r>
          </a:p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1D9D50-C061-45AE-A04B-DE5F593CE4BE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16711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initial data review and description process involves a comprehensive review of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standard tables and graphs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produced by the analysis platform. 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initial review is conducted by the core data analysis team.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1D9D50-C061-45AE-A04B-DE5F593CE4BE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81572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is important that the scope of this initial review is comprehensive, in order to: 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obtain a preliminary overview of the major findings across the survey; 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avoid overlooking any important findings; 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identify any data quality issues that were not found during data cleaning in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CSPro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 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identify issues that should be highlighted to specific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programme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or management experts in the next phase of the review; and 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identify any </a:t>
            </a:r>
            <a:r>
              <a:rPr lang="en-US" sz="1200" kern="1200" dirty="0">
                <a:solidFill>
                  <a:schemeClr val="tx1"/>
                </a:solidFill>
                <a:effectLst/>
                <a:highlight>
                  <a:srgbClr val="FFFF00"/>
                </a:highlight>
                <a:latin typeface="+mn-lt"/>
                <a:ea typeface="+mn-ea"/>
                <a:cs typeface="+mn-cs"/>
              </a:rPr>
              <a:t>significant common factors or differences in the service availability or readiness of different </a:t>
            </a:r>
            <a:r>
              <a:rPr lang="en-US" sz="1200" kern="1200" dirty="0" err="1">
                <a:solidFill>
                  <a:schemeClr val="tx1"/>
                </a:solidFill>
                <a:effectLst/>
                <a:highlight>
                  <a:srgbClr val="FFFF00"/>
                </a:highlight>
                <a:latin typeface="+mn-lt"/>
                <a:ea typeface="+mn-ea"/>
                <a:cs typeface="+mn-cs"/>
              </a:rPr>
              <a:t>programmes</a:t>
            </a:r>
            <a:r>
              <a:rPr lang="en-US" sz="1200" kern="1200" dirty="0">
                <a:solidFill>
                  <a:schemeClr val="tx1"/>
                </a:solidFill>
                <a:effectLst/>
                <a:highlight>
                  <a:srgbClr val="FFFF00"/>
                </a:highlight>
                <a:latin typeface="+mn-lt"/>
                <a:ea typeface="+mn-ea"/>
                <a:cs typeface="+mn-cs"/>
              </a:rPr>
              <a:t>. </a:t>
            </a:r>
            <a:endParaRPr lang="en-GB" sz="1200" kern="1200" dirty="0">
              <a:solidFill>
                <a:schemeClr val="tx1"/>
              </a:solidFill>
              <a:effectLst/>
              <a:highlight>
                <a:srgbClr val="FFFF00"/>
              </a:highlight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1D9D50-C061-45AE-A04B-DE5F593CE4BE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75104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979F1-05A3-4387-9047-8268792CE6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9257D8-8E90-4BD3-BD75-EC6A1FDFC2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1270674"/>
      </p:ext>
    </p:extLst>
  </p:cSld>
  <p:clrMapOvr>
    <a:masterClrMapping/>
  </p:clrMapOvr>
  <p:transition spd="med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E7B00-9E38-48BD-BD42-585E5B855D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162318-839A-4DDB-AF7F-45DACAE6C3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C987B4-2514-406D-B06A-514A36A9744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EC5B31D-876A-49B2-B646-47FFB1DCA0BD}" type="datetimeFigureOut">
              <a:rPr lang="en-GB" smtClean="0"/>
              <a:t>02/02/2023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7EC6CB-FB4B-4747-A6C9-07B449B88E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130FBF-9DC0-41DC-B410-5E37DDED0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C47FFBA-7019-4803-B61A-8256B9E3646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4864880"/>
      </p:ext>
    </p:extLst>
  </p:cSld>
  <p:clrMapOvr>
    <a:masterClrMapping/>
  </p:clrMapOvr>
  <p:transition spd="med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2554561-7F4C-422F-8E1F-711420A6B4E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754B118-3C98-497F-B8E6-AEBCC31A99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89668B-8E65-4318-9CEE-0F1452AD7E8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EC5B31D-876A-49B2-B646-47FFB1DCA0BD}" type="datetimeFigureOut">
              <a:rPr lang="en-GB" smtClean="0"/>
              <a:t>02/02/2023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3DDD7F-A795-48C9-A231-763010EBFA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23A3BD-0C69-402D-A27C-A44D40452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C47FFBA-7019-4803-B61A-8256B9E3646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1046886"/>
      </p:ext>
    </p:extLst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E6A1C-CFCE-4465-ABAA-B8C208D21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FC2C64-E46C-497D-8F72-DC94C614AA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C0DD8F-9785-4942-ACD0-C6B973D8EFA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EC5B31D-876A-49B2-B646-47FFB1DCA0BD}" type="datetimeFigureOut">
              <a:rPr lang="en-GB" smtClean="0"/>
              <a:t>02/02/2023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2E645A-8142-4BF4-AAEA-2FBD85F054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24A14-094F-464A-B7D7-1E73DADE44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C47FFBA-7019-4803-B61A-8256B9E3646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0981816"/>
      </p:ext>
    </p:extLst>
  </p:cSld>
  <p:clrMapOvr>
    <a:masterClrMapping/>
  </p:clrMapOvr>
  <p:transition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D4BEEE-DAE7-4F47-8541-54166AF1B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A12E93-C960-4135-8A27-F88922A9CA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DB0224-69A1-4B8A-9CFB-05EA2A0E123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EC5B31D-876A-49B2-B646-47FFB1DCA0BD}" type="datetimeFigureOut">
              <a:rPr lang="en-GB" smtClean="0"/>
              <a:t>02/02/2023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BEA8A2-0B04-40FB-8BDB-6D62EAEF7E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7393D8-AEEE-4AA2-BCB6-53E8C3FD0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C47FFBA-7019-4803-B61A-8256B9E3646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3388247"/>
      </p:ext>
    </p:extLst>
  </p:cSld>
  <p:clrMapOvr>
    <a:masterClrMapping/>
  </p:clrMapOvr>
  <p:transition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BC8C3-7C4A-4EE6-B177-515F3C8AE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F43D30-0AED-4F72-8850-D78E9DA62B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7DBDC9-5432-419C-81D3-7339C35C66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BC437F-64CD-4199-9402-DB1AC565868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EC5B31D-876A-49B2-B646-47FFB1DCA0BD}" type="datetimeFigureOut">
              <a:rPr lang="en-GB" smtClean="0"/>
              <a:t>02/02/2023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DE094F-4283-4248-A6E4-76FAA65312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53E755-361D-4A07-9A04-F3672E0B4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C47FFBA-7019-4803-B61A-8256B9E3646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1065744"/>
      </p:ext>
    </p:extLst>
  </p:cSld>
  <p:clrMapOvr>
    <a:masterClrMapping/>
  </p:clrMapOvr>
  <p:transition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5BF21F-A968-449D-9FA2-CD5BD9EEE6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607DC4-998D-4CFC-8745-1C33E9C6F2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33E50B-6A8C-4134-8F3C-2EBD034B67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0FA19B-EC28-42AD-970C-0FBA3DF7C8E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F7156B2-52AE-4203-82A9-0A3A38D4EC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99B79C6-97D2-47ED-9D6F-89F52B67B6C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EC5B31D-876A-49B2-B646-47FFB1DCA0BD}" type="datetimeFigureOut">
              <a:rPr lang="en-GB" smtClean="0"/>
              <a:t>02/02/2023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5088382-302A-42A5-96FC-00CD76AF2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63C413-632F-487F-A064-ECCFF20CC1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C47FFBA-7019-4803-B61A-8256B9E3646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1285609"/>
      </p:ext>
    </p:extLst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FE986-CC09-40CB-8794-728D3A4D5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1C4580-E0E0-410E-A8EF-55963542417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EC5B31D-876A-49B2-B646-47FFB1DCA0BD}" type="datetimeFigureOut">
              <a:rPr lang="en-GB" smtClean="0"/>
              <a:t>02/02/2023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0021B1-B1A5-4390-9931-62B9973AD6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EE1ED0-6B72-4D34-AF65-543DAD8F5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C47FFBA-7019-4803-B61A-8256B9E3646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1505985"/>
      </p:ext>
    </p:extLst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71B427D-848C-4440-B914-46185C91A9C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EC5B31D-876A-49B2-B646-47FFB1DCA0BD}" type="datetimeFigureOut">
              <a:rPr lang="en-GB" smtClean="0"/>
              <a:t>02/02/2023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5E70E5F-7E9C-4E79-B83A-F4E7F1647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BBC04C-EDBB-432A-BF79-45E0343C5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C47FFBA-7019-4803-B61A-8256B9E3646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0923972"/>
      </p:ext>
    </p:extLst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1281D-9C7D-4187-9515-3D6F621067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345368-E801-4D4A-B2F4-A47CEC9BB8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DDBD52-441C-459D-BF68-BD401B80AE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D469C6-7A38-4890-B220-CFCECB42C6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EC5B31D-876A-49B2-B646-47FFB1DCA0BD}" type="datetimeFigureOut">
              <a:rPr lang="en-GB" smtClean="0"/>
              <a:t>02/02/2023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6B9655-B326-4380-AD04-96DBAA6BCD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750C96-C745-4135-AE92-FA4AE6EC76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C47FFBA-7019-4803-B61A-8256B9E3646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9383526"/>
      </p:ext>
    </p:extLst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57FD55-E903-4166-B501-905B0C2BAF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72E65C9-DDAA-466A-A6FC-7D116EDC8C4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0AA80B-212E-41D3-87AF-FC58A5D07A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63AF25-52CF-4127-AE62-8E55B6DAE2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EC5B31D-876A-49B2-B646-47FFB1DCA0BD}" type="datetimeFigureOut">
              <a:rPr lang="en-GB" smtClean="0"/>
              <a:t>02/02/2023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94994E-CCCB-42D2-A6E5-F7BFB558C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66B599-E99E-4B76-A90C-C8233724FA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C47FFBA-7019-4803-B61A-8256B9E3646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4539192"/>
      </p:ext>
    </p:extLst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AAB451-C634-4A9E-BFB0-9D91D08690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72FA12-8D9E-475C-A9D6-5357EB51C4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26132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med">
    <p:fad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Relationship Id="rId6" Type="http://schemas.openxmlformats.org/officeDocument/2006/relationships/image" Target="../media/image11.png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Relationship Id="rId6" Type="http://schemas.openxmlformats.org/officeDocument/2006/relationships/image" Target="../media/image11.png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.xml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6" Type="http://schemas.openxmlformats.org/officeDocument/2006/relationships/image" Target="../media/image3.png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7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6" Type="http://schemas.openxmlformats.org/officeDocument/2006/relationships/image" Target="../media/image9.png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Relationship Id="rId6" Type="http://schemas.openxmlformats.org/officeDocument/2006/relationships/image" Target="../media/image4.png"/><Relationship Id="rId5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Relationship Id="rId6" Type="http://schemas.openxmlformats.org/officeDocument/2006/relationships/image" Target="../media/image10.png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5BB4486-8548-7693-0F10-43CD15A9C0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0225" y="236365"/>
            <a:ext cx="2141567" cy="655855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AEFF31C0-596D-4351-B46F-8440B6312256}"/>
              </a:ext>
            </a:extLst>
          </p:cNvPr>
          <p:cNvGrpSpPr/>
          <p:nvPr/>
        </p:nvGrpSpPr>
        <p:grpSpPr>
          <a:xfrm>
            <a:off x="1" y="1805920"/>
            <a:ext cx="12175670" cy="3243080"/>
            <a:chOff x="1" y="1805920"/>
            <a:chExt cx="12175670" cy="3243080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B73EB9B5-8DB0-C2BA-6F75-5397B8DDBBCD}"/>
                </a:ext>
              </a:extLst>
            </p:cNvPr>
            <p:cNvGrpSpPr/>
            <p:nvPr/>
          </p:nvGrpSpPr>
          <p:grpSpPr>
            <a:xfrm>
              <a:off x="3225226" y="1805920"/>
              <a:ext cx="8950445" cy="3240000"/>
              <a:chOff x="3225226" y="1805920"/>
              <a:chExt cx="8950445" cy="3240000"/>
            </a:xfrm>
          </p:grpSpPr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3209C60B-4EAE-983B-EB90-2186CBA79AFC}"/>
                  </a:ext>
                </a:extLst>
              </p:cNvPr>
              <p:cNvSpPr/>
              <p:nvPr/>
            </p:nvSpPr>
            <p:spPr>
              <a:xfrm>
                <a:off x="3225226" y="1805920"/>
                <a:ext cx="8950445" cy="3240000"/>
              </a:xfrm>
              <a:prstGeom prst="rect">
                <a:avLst/>
              </a:prstGeom>
              <a:solidFill>
                <a:srgbClr val="25B19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7A08889B-A57A-D7C8-EAE7-BACEAFFB47D7}"/>
                  </a:ext>
                </a:extLst>
              </p:cNvPr>
              <p:cNvGrpSpPr/>
              <p:nvPr/>
            </p:nvGrpSpPr>
            <p:grpSpPr>
              <a:xfrm>
                <a:off x="3497856" y="2409753"/>
                <a:ext cx="7504761" cy="2097481"/>
                <a:chOff x="3029663" y="2626395"/>
                <a:chExt cx="7504761" cy="2097481"/>
              </a:xfrm>
            </p:grpSpPr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6C5CA4A5-1A67-5576-0CC7-176E1C118893}"/>
                    </a:ext>
                  </a:extLst>
                </p:cNvPr>
                <p:cNvSpPr txBox="1"/>
                <p:nvPr/>
              </p:nvSpPr>
              <p:spPr>
                <a:xfrm>
                  <a:off x="3029663" y="2626395"/>
                  <a:ext cx="4720763" cy="595869"/>
                </a:xfrm>
                <a:prstGeom prst="rect">
                  <a:avLst/>
                </a:prstGeom>
              </p:spPr>
              <p:txBody>
                <a:bodyPr vert="horz" wrap="square" lIns="91440" tIns="45720" rIns="91440" bIns="45720" rtlCol="0" anchor="b">
                  <a:spAutoFit/>
                </a:bodyPr>
                <a:lstStyle>
                  <a:lvl1pPr algn="r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4400">
                      <a:solidFill>
                        <a:schemeClr val="bg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pPr algn="l"/>
                  <a:r>
                    <a:rPr lang="en-GB" sz="3600" dirty="0"/>
                    <a:t>Unit 4</a:t>
                  </a:r>
                </a:p>
              </p:txBody>
            </p: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8E7EEC0C-39AC-6792-600F-2FF2EFB7D9EB}"/>
                    </a:ext>
                  </a:extLst>
                </p:cNvPr>
                <p:cNvSpPr txBox="1"/>
                <p:nvPr/>
              </p:nvSpPr>
              <p:spPr>
                <a:xfrm>
                  <a:off x="3029663" y="3295408"/>
                  <a:ext cx="7504761" cy="1428468"/>
                </a:xfrm>
                <a:prstGeom prst="rect">
                  <a:avLst/>
                </a:prstGeom>
              </p:spPr>
              <p:txBody>
                <a:bodyPr vert="horz" wrap="square" lIns="91440" tIns="45720" rIns="91440" bIns="45720" rtlCol="0" anchor="b">
                  <a:spAutoFit/>
                </a:bodyPr>
                <a:lstStyle>
                  <a:lvl1pPr algn="r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4400">
                      <a:solidFill>
                        <a:schemeClr val="bg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pPr algn="l"/>
                  <a:r>
                    <a:rPr lang="en-GB" sz="4800" dirty="0"/>
                    <a:t>Organizing the review and interpretation process</a:t>
                  </a:r>
                </a:p>
              </p:txBody>
            </p:sp>
          </p:grpSp>
        </p:grp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37EE406-88EA-4B8D-8328-47404BB2918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5400000">
              <a:off x="-1523" y="1807445"/>
              <a:ext cx="3243079" cy="3240031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3006769173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header">
            <a:extLst>
              <a:ext uri="{FF2B5EF4-FFF2-40B4-BE49-F238E27FC236}">
                <a16:creationId xmlns:a16="http://schemas.microsoft.com/office/drawing/2014/main" id="{E216B21A-68AA-E28F-1ED8-D79135148729}"/>
              </a:ext>
            </a:extLst>
          </p:cNvPr>
          <p:cNvGrpSpPr/>
          <p:nvPr/>
        </p:nvGrpSpPr>
        <p:grpSpPr>
          <a:xfrm>
            <a:off x="-1235" y="-815"/>
            <a:ext cx="12073369" cy="611122"/>
            <a:chOff x="-1235" y="-815"/>
            <a:chExt cx="12073369" cy="61112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43D8187-3F54-29A0-47BF-D2FFEE1F55ED}"/>
                </a:ext>
              </a:extLst>
            </p:cNvPr>
            <p:cNvSpPr txBox="1"/>
            <p:nvPr/>
          </p:nvSpPr>
          <p:spPr>
            <a:xfrm>
              <a:off x="734149" y="21482"/>
              <a:ext cx="11337985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3200" dirty="0">
                  <a:solidFill>
                    <a:srgbClr val="595959"/>
                  </a:solidFill>
                </a:rPr>
                <a:t>1. Comprehensive initial data review and description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B11C2849-6A91-B650-FDA0-1FFD204ECD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5400000">
              <a:off x="-1522" y="-528"/>
              <a:ext cx="611122" cy="610548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27F6C32E-4776-42BC-89E7-D970FF4ADC5A}"/>
              </a:ext>
            </a:extLst>
          </p:cNvPr>
          <p:cNvSpPr txBox="1"/>
          <p:nvPr/>
        </p:nvSpPr>
        <p:spPr>
          <a:xfrm>
            <a:off x="609456" y="4842009"/>
            <a:ext cx="10973087" cy="1343253"/>
          </a:xfrm>
          <a:prstGeom prst="rect">
            <a:avLst/>
          </a:prstGeom>
          <a:solidFill>
            <a:srgbClr val="31B09C"/>
          </a:solidFill>
        </p:spPr>
        <p:txBody>
          <a:bodyPr vert="horz" wrap="square" lIns="91440" tIns="45720" rIns="91440" bIns="45720" rtlCol="0" anchor="ctr">
            <a:no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2400" b="1" dirty="0"/>
              <a:t>How</a:t>
            </a:r>
            <a:r>
              <a:rPr lang="en-GB" sz="2400" dirty="0"/>
              <a:t> the data review and description is conducted is discussed in Module 3.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3BE2AFC-B1F4-4210-A913-D765BB406F6F}"/>
              </a:ext>
            </a:extLst>
          </p:cNvPr>
          <p:cNvSpPr/>
          <p:nvPr/>
        </p:nvSpPr>
        <p:spPr>
          <a:xfrm>
            <a:off x="536770" y="4842009"/>
            <a:ext cx="80255" cy="1343253"/>
          </a:xfrm>
          <a:prstGeom prst="rect">
            <a:avLst/>
          </a:prstGeom>
          <a:solidFill>
            <a:srgbClr val="1B95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CE35B0A-6460-4A73-8A99-1BACF321D41F}"/>
              </a:ext>
            </a:extLst>
          </p:cNvPr>
          <p:cNvGrpSpPr/>
          <p:nvPr/>
        </p:nvGrpSpPr>
        <p:grpSpPr>
          <a:xfrm>
            <a:off x="3323030" y="1097020"/>
            <a:ext cx="5545939" cy="3119591"/>
            <a:chOff x="3082906" y="1006867"/>
            <a:chExt cx="6026188" cy="3389731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2060E01-0539-46C4-B512-0AE7802881A7}"/>
                </a:ext>
              </a:extLst>
            </p:cNvPr>
            <p:cNvSpPr/>
            <p:nvPr/>
          </p:nvSpPr>
          <p:spPr>
            <a:xfrm>
              <a:off x="3082906" y="1006867"/>
              <a:ext cx="6026188" cy="3389731"/>
            </a:xfrm>
            <a:prstGeom prst="rect">
              <a:avLst/>
            </a:prstGeom>
            <a:solidFill>
              <a:srgbClr val="E2E2E2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D71363EE-179C-4DE4-9604-8FB04EEAB975}"/>
                </a:ext>
              </a:extLst>
            </p:cNvPr>
            <p:cNvGrpSpPr/>
            <p:nvPr/>
          </p:nvGrpSpPr>
          <p:grpSpPr>
            <a:xfrm>
              <a:off x="3108000" y="1899172"/>
              <a:ext cx="5976000" cy="1605120"/>
              <a:chOff x="1" y="1805920"/>
              <a:chExt cx="12175670" cy="3243080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104A2A40-57B4-4AC2-86A1-2A1DF270EF61}"/>
                  </a:ext>
                </a:extLst>
              </p:cNvPr>
              <p:cNvGrpSpPr/>
              <p:nvPr/>
            </p:nvGrpSpPr>
            <p:grpSpPr>
              <a:xfrm>
                <a:off x="3225226" y="1805920"/>
                <a:ext cx="8950445" cy="3240000"/>
                <a:chOff x="3225226" y="1805920"/>
                <a:chExt cx="8950445" cy="3240000"/>
              </a:xfrm>
            </p:grpSpPr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2C98A7D7-FD94-4792-8D6F-26781DF54EF6}"/>
                    </a:ext>
                  </a:extLst>
                </p:cNvPr>
                <p:cNvSpPr/>
                <p:nvPr/>
              </p:nvSpPr>
              <p:spPr>
                <a:xfrm>
                  <a:off x="3225226" y="1805920"/>
                  <a:ext cx="8950445" cy="3240000"/>
                </a:xfrm>
                <a:prstGeom prst="rect">
                  <a:avLst/>
                </a:prstGeom>
                <a:solidFill>
                  <a:srgbClr val="25B19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000" dirty="0"/>
                </a:p>
              </p:txBody>
            </p:sp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5CEA9784-0A42-43FC-96C7-699B873AEF92}"/>
                    </a:ext>
                  </a:extLst>
                </p:cNvPr>
                <p:cNvGrpSpPr/>
                <p:nvPr/>
              </p:nvGrpSpPr>
              <p:grpSpPr>
                <a:xfrm>
                  <a:off x="3450828" y="2140862"/>
                  <a:ext cx="8499237" cy="2589099"/>
                  <a:chOff x="2982635" y="2357504"/>
                  <a:chExt cx="8499237" cy="2589099"/>
                </a:xfrm>
              </p:grpSpPr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3C2E9024-03A3-411B-B248-39FAAFA8EAE2}"/>
                      </a:ext>
                    </a:extLst>
                  </p:cNvPr>
                  <p:cNvSpPr txBox="1"/>
                  <p:nvPr/>
                </p:nvSpPr>
                <p:spPr>
                  <a:xfrm>
                    <a:off x="3029663" y="2357504"/>
                    <a:ext cx="4720764" cy="864761"/>
                  </a:xfrm>
                  <a:prstGeom prst="rect">
                    <a:avLst/>
                  </a:prstGeom>
                </p:spPr>
                <p:txBody>
                  <a:bodyPr vert="horz" wrap="square" lIns="91440" tIns="45720" rIns="91440" bIns="45720" rtlCol="0" anchor="b">
                    <a:spAutoFit/>
                  </a:bodyPr>
                  <a:lstStyle>
                    <a:lvl1pPr algn="r">
                      <a:lnSpc>
                        <a:spcPct val="90000"/>
                      </a:lnSpc>
                      <a:spcBef>
                        <a:spcPct val="0"/>
                      </a:spcBef>
                      <a:buNone/>
                      <a:defRPr sz="4400">
                        <a:solidFill>
                          <a:schemeClr val="bg1"/>
                        </a:solidFill>
                        <a:latin typeface="+mj-lt"/>
                        <a:ea typeface="+mj-ea"/>
                        <a:cs typeface="+mj-cs"/>
                      </a:defRPr>
                    </a:lvl1pPr>
                  </a:lstStyle>
                  <a:p>
                    <a:pPr algn="l"/>
                    <a:r>
                      <a:rPr lang="en-GB" sz="2400" dirty="0"/>
                      <a:t>Module 3</a:t>
                    </a:r>
                  </a:p>
                </p:txBody>
              </p:sp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505E4630-C161-4968-B54C-30195AE9EBDC}"/>
                      </a:ext>
                    </a:extLst>
                  </p:cNvPr>
                  <p:cNvSpPr txBox="1"/>
                  <p:nvPr/>
                </p:nvSpPr>
                <p:spPr>
                  <a:xfrm>
                    <a:off x="2982635" y="3297793"/>
                    <a:ext cx="8499237" cy="1648810"/>
                  </a:xfrm>
                  <a:prstGeom prst="rect">
                    <a:avLst/>
                  </a:prstGeom>
                </p:spPr>
                <p:txBody>
                  <a:bodyPr vert="horz" wrap="square" lIns="91440" tIns="45720" rIns="91440" bIns="45720" rtlCol="0" anchor="b">
                    <a:spAutoFit/>
                  </a:bodyPr>
                  <a:lstStyle>
                    <a:lvl1pPr algn="r">
                      <a:lnSpc>
                        <a:spcPct val="90000"/>
                      </a:lnSpc>
                      <a:spcBef>
                        <a:spcPct val="0"/>
                      </a:spcBef>
                      <a:buNone/>
                      <a:defRPr sz="4400">
                        <a:solidFill>
                          <a:schemeClr val="bg1"/>
                        </a:solidFill>
                        <a:latin typeface="+mj-lt"/>
                        <a:ea typeface="+mj-ea"/>
                        <a:cs typeface="+mj-cs"/>
                      </a:defRPr>
                    </a:lvl1pPr>
                  </a:lstStyle>
                  <a:p>
                    <a:pPr algn="l"/>
                    <a:r>
                      <a:rPr lang="en-GB" sz="2600" dirty="0"/>
                      <a:t>HHFA data review and description</a:t>
                    </a:r>
                  </a:p>
                </p:txBody>
              </p:sp>
            </p:grpSp>
          </p:grpSp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0D297719-FF53-41C6-9460-09A5DAC17E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 rot="5400000">
                <a:off x="-1523" y="1807445"/>
                <a:ext cx="3243079" cy="3240031"/>
              </a:xfrm>
              <a:prstGeom prst="rect">
                <a:avLst/>
              </a:prstGeom>
            </p:spPr>
          </p:pic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2825750815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header">
            <a:extLst>
              <a:ext uri="{FF2B5EF4-FFF2-40B4-BE49-F238E27FC236}">
                <a16:creationId xmlns:a16="http://schemas.microsoft.com/office/drawing/2014/main" id="{E216B21A-68AA-E28F-1ED8-D79135148729}"/>
              </a:ext>
            </a:extLst>
          </p:cNvPr>
          <p:cNvGrpSpPr/>
          <p:nvPr/>
        </p:nvGrpSpPr>
        <p:grpSpPr>
          <a:xfrm>
            <a:off x="-1235" y="-815"/>
            <a:ext cx="12052822" cy="611122"/>
            <a:chOff x="-1235" y="-815"/>
            <a:chExt cx="12052822" cy="61112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43D8187-3F54-29A0-47BF-D2FFEE1F55ED}"/>
                </a:ext>
              </a:extLst>
            </p:cNvPr>
            <p:cNvSpPr txBox="1"/>
            <p:nvPr/>
          </p:nvSpPr>
          <p:spPr>
            <a:xfrm>
              <a:off x="734149" y="21482"/>
              <a:ext cx="11317438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3200" dirty="0">
                  <a:solidFill>
                    <a:srgbClr val="595959"/>
                  </a:solidFill>
                </a:rPr>
                <a:t>2. In-depth reviews by programme-specific experts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B11C2849-6A91-B650-FDA0-1FFD204ECD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5400000">
              <a:off x="-1522" y="-528"/>
              <a:ext cx="611122" cy="610548"/>
            </a:xfrm>
            <a:prstGeom prst="rect">
              <a:avLst/>
            </a:prstGeom>
          </p:spPr>
        </p:pic>
      </p:grpSp>
      <p:sp>
        <p:nvSpPr>
          <p:cNvPr id="18" name="grid1">
            <a:extLst>
              <a:ext uri="{FF2B5EF4-FFF2-40B4-BE49-F238E27FC236}">
                <a16:creationId xmlns:a16="http://schemas.microsoft.com/office/drawing/2014/main" id="{51761E06-7759-1589-639D-4749BD063F51}"/>
              </a:ext>
            </a:extLst>
          </p:cNvPr>
          <p:cNvSpPr txBox="1"/>
          <p:nvPr/>
        </p:nvSpPr>
        <p:spPr>
          <a:xfrm>
            <a:off x="601381" y="1275625"/>
            <a:ext cx="3600000" cy="4744177"/>
          </a:xfrm>
          <a:prstGeom prst="rect">
            <a:avLst/>
          </a:prstGeom>
          <a:solidFill>
            <a:srgbClr val="CBEBE6"/>
          </a:solidFill>
        </p:spPr>
        <p:txBody>
          <a:bodyPr vert="horz" wrap="square" lIns="91440" tIns="900000" rIns="91440" bIns="45720" rtlCol="0" anchor="ctr">
            <a:no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GB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3" name="in-depth reviews">
            <a:extLst>
              <a:ext uri="{FF2B5EF4-FFF2-40B4-BE49-F238E27FC236}">
                <a16:creationId xmlns:a16="http://schemas.microsoft.com/office/drawing/2014/main" id="{D5DFAA55-5390-BFB7-4DBE-924217010931}"/>
              </a:ext>
            </a:extLst>
          </p:cNvPr>
          <p:cNvSpPr txBox="1"/>
          <p:nvPr/>
        </p:nvSpPr>
        <p:spPr>
          <a:xfrm>
            <a:off x="734149" y="1863716"/>
            <a:ext cx="334845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In-depth reviews of specific sections of the analysis outputs</a:t>
            </a:r>
          </a:p>
        </p:txBody>
      </p:sp>
      <p:sp>
        <p:nvSpPr>
          <p:cNvPr id="25" name="grid1">
            <a:extLst>
              <a:ext uri="{FF2B5EF4-FFF2-40B4-BE49-F238E27FC236}">
                <a16:creationId xmlns:a16="http://schemas.microsoft.com/office/drawing/2014/main" id="{A5C1713F-F1FE-E1ED-A8DF-CE64A99BC0F5}"/>
              </a:ext>
            </a:extLst>
          </p:cNvPr>
          <p:cNvSpPr txBox="1"/>
          <p:nvPr/>
        </p:nvSpPr>
        <p:spPr>
          <a:xfrm>
            <a:off x="4366906" y="1275625"/>
            <a:ext cx="3600000" cy="4744177"/>
          </a:xfrm>
          <a:prstGeom prst="rect">
            <a:avLst/>
          </a:prstGeom>
          <a:solidFill>
            <a:srgbClr val="C7DDF1"/>
          </a:solidFill>
        </p:spPr>
        <p:txBody>
          <a:bodyPr vert="horz" wrap="square" lIns="91440" tIns="900000" rIns="91440" bIns="45720" rtlCol="0" anchor="ctr">
            <a:noAutofit/>
          </a:bodyPr>
          <a:lstStyle>
            <a:defPPr>
              <a:defRPr lang="en-US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dirty="0"/>
          </a:p>
        </p:txBody>
      </p:sp>
      <p:sp>
        <p:nvSpPr>
          <p:cNvPr id="29" name="grid1">
            <a:extLst>
              <a:ext uri="{FF2B5EF4-FFF2-40B4-BE49-F238E27FC236}">
                <a16:creationId xmlns:a16="http://schemas.microsoft.com/office/drawing/2014/main" id="{AE71D10F-B921-2AF6-C118-403F62C16C86}"/>
              </a:ext>
            </a:extLst>
          </p:cNvPr>
          <p:cNvSpPr txBox="1"/>
          <p:nvPr/>
        </p:nvSpPr>
        <p:spPr>
          <a:xfrm>
            <a:off x="8133119" y="1275624"/>
            <a:ext cx="3600000" cy="4744177"/>
          </a:xfrm>
          <a:prstGeom prst="rect">
            <a:avLst/>
          </a:prstGeom>
          <a:solidFill>
            <a:srgbClr val="CBEBE6"/>
          </a:solidFill>
        </p:spPr>
        <p:txBody>
          <a:bodyPr vert="horz" wrap="square" lIns="91440" tIns="900000" rIns="91440" bIns="45720" rtlCol="0" anchor="ctr">
            <a:no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GB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2" name="WHAT">
            <a:extLst>
              <a:ext uri="{FF2B5EF4-FFF2-40B4-BE49-F238E27FC236}">
                <a16:creationId xmlns:a16="http://schemas.microsoft.com/office/drawing/2014/main" id="{B2A98500-A55C-4984-923D-2F10F1A5C75C}"/>
              </a:ext>
            </a:extLst>
          </p:cNvPr>
          <p:cNvSpPr txBox="1"/>
          <p:nvPr/>
        </p:nvSpPr>
        <p:spPr>
          <a:xfrm>
            <a:off x="726810" y="1369716"/>
            <a:ext cx="33484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b="1" dirty="0">
                <a:solidFill>
                  <a:srgbClr val="31B09C"/>
                </a:solidFill>
              </a:rPr>
              <a:t>What</a:t>
            </a:r>
          </a:p>
        </p:txBody>
      </p:sp>
      <p:sp>
        <p:nvSpPr>
          <p:cNvPr id="33" name="EXAMPLES">
            <a:extLst>
              <a:ext uri="{FF2B5EF4-FFF2-40B4-BE49-F238E27FC236}">
                <a16:creationId xmlns:a16="http://schemas.microsoft.com/office/drawing/2014/main" id="{F715281D-18AB-4351-8BD8-A62233DDDC99}"/>
              </a:ext>
            </a:extLst>
          </p:cNvPr>
          <p:cNvSpPr txBox="1"/>
          <p:nvPr/>
        </p:nvSpPr>
        <p:spPr>
          <a:xfrm>
            <a:off x="734149" y="3210845"/>
            <a:ext cx="33484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b="1" dirty="0">
                <a:solidFill>
                  <a:srgbClr val="31B09C"/>
                </a:solidFill>
              </a:rPr>
              <a:t>Examples</a:t>
            </a:r>
          </a:p>
        </p:txBody>
      </p:sp>
      <p:pic>
        <p:nvPicPr>
          <p:cNvPr id="34" name="bullet01">
            <a:extLst>
              <a:ext uri="{FF2B5EF4-FFF2-40B4-BE49-F238E27FC236}">
                <a16:creationId xmlns:a16="http://schemas.microsoft.com/office/drawing/2014/main" id="{24C04173-A5DB-49E6-A0B5-0C9E1B597F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359" y="3938123"/>
            <a:ext cx="117692" cy="122400"/>
          </a:xfrm>
          <a:prstGeom prst="rect">
            <a:avLst/>
          </a:prstGeom>
        </p:spPr>
      </p:pic>
      <p:sp>
        <p:nvSpPr>
          <p:cNvPr id="35" name="bulletText1">
            <a:extLst>
              <a:ext uri="{FF2B5EF4-FFF2-40B4-BE49-F238E27FC236}">
                <a16:creationId xmlns:a16="http://schemas.microsoft.com/office/drawing/2014/main" id="{AB3CF6E7-BA19-4E58-B0F7-E8058B13C1A6}"/>
              </a:ext>
            </a:extLst>
          </p:cNvPr>
          <p:cNvSpPr txBox="1"/>
          <p:nvPr/>
        </p:nvSpPr>
        <p:spPr>
          <a:xfrm>
            <a:off x="1199753" y="3783433"/>
            <a:ext cx="2400791" cy="42800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Malaria section</a:t>
            </a:r>
          </a:p>
        </p:txBody>
      </p:sp>
      <p:pic>
        <p:nvPicPr>
          <p:cNvPr id="36" name="bullet02">
            <a:extLst>
              <a:ext uri="{FF2B5EF4-FFF2-40B4-BE49-F238E27FC236}">
                <a16:creationId xmlns:a16="http://schemas.microsoft.com/office/drawing/2014/main" id="{FFC48DD3-CCE2-4729-A4E0-1BC6C4F71E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355" y="4543139"/>
            <a:ext cx="117692" cy="122400"/>
          </a:xfrm>
          <a:prstGeom prst="rect">
            <a:avLst/>
          </a:prstGeom>
        </p:spPr>
      </p:pic>
      <p:sp>
        <p:nvSpPr>
          <p:cNvPr id="37" name="bulletText2">
            <a:extLst>
              <a:ext uri="{FF2B5EF4-FFF2-40B4-BE49-F238E27FC236}">
                <a16:creationId xmlns:a16="http://schemas.microsoft.com/office/drawing/2014/main" id="{53306741-C5DE-46A4-8B12-40D54453DE6E}"/>
              </a:ext>
            </a:extLst>
          </p:cNvPr>
          <p:cNvSpPr txBox="1"/>
          <p:nvPr/>
        </p:nvSpPr>
        <p:spPr>
          <a:xfrm>
            <a:off x="1194623" y="4404015"/>
            <a:ext cx="2887980" cy="42800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HIV section</a:t>
            </a:r>
          </a:p>
        </p:txBody>
      </p:sp>
      <p:pic>
        <p:nvPicPr>
          <p:cNvPr id="38" name="bullet03">
            <a:extLst>
              <a:ext uri="{FF2B5EF4-FFF2-40B4-BE49-F238E27FC236}">
                <a16:creationId xmlns:a16="http://schemas.microsoft.com/office/drawing/2014/main" id="{87F99E07-36F6-487C-A54A-0E93F3153A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359" y="5173320"/>
            <a:ext cx="117692" cy="122400"/>
          </a:xfrm>
          <a:prstGeom prst="rect">
            <a:avLst/>
          </a:prstGeom>
        </p:spPr>
      </p:pic>
      <p:sp>
        <p:nvSpPr>
          <p:cNvPr id="39" name="bulletText3">
            <a:extLst>
              <a:ext uri="{FF2B5EF4-FFF2-40B4-BE49-F238E27FC236}">
                <a16:creationId xmlns:a16="http://schemas.microsoft.com/office/drawing/2014/main" id="{413B9459-3998-49D7-A4D6-784FD096C05E}"/>
              </a:ext>
            </a:extLst>
          </p:cNvPr>
          <p:cNvSpPr txBox="1"/>
          <p:nvPr/>
        </p:nvSpPr>
        <p:spPr>
          <a:xfrm>
            <a:off x="1223823" y="5024597"/>
            <a:ext cx="2858780" cy="760401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Surgical services section</a:t>
            </a:r>
          </a:p>
        </p:txBody>
      </p:sp>
      <p:sp>
        <p:nvSpPr>
          <p:cNvPr id="40" name="Experts in the programme">
            <a:extLst>
              <a:ext uri="{FF2B5EF4-FFF2-40B4-BE49-F238E27FC236}">
                <a16:creationId xmlns:a16="http://schemas.microsoft.com/office/drawing/2014/main" id="{58AF2D5F-EB8F-44AC-A6C8-9669CC3B454B}"/>
              </a:ext>
            </a:extLst>
          </p:cNvPr>
          <p:cNvSpPr txBox="1"/>
          <p:nvPr/>
        </p:nvSpPr>
        <p:spPr>
          <a:xfrm>
            <a:off x="4496693" y="1863716"/>
            <a:ext cx="334845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Experts in the </a:t>
            </a:r>
            <a:b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specific programme </a:t>
            </a:r>
            <a:b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or technical area</a:t>
            </a:r>
          </a:p>
        </p:txBody>
      </p:sp>
      <p:sp>
        <p:nvSpPr>
          <p:cNvPr id="41" name="WHO">
            <a:extLst>
              <a:ext uri="{FF2B5EF4-FFF2-40B4-BE49-F238E27FC236}">
                <a16:creationId xmlns:a16="http://schemas.microsoft.com/office/drawing/2014/main" id="{E6374811-16BC-4DAC-9B3A-A64C3F0AF06B}"/>
              </a:ext>
            </a:extLst>
          </p:cNvPr>
          <p:cNvSpPr txBox="1"/>
          <p:nvPr/>
        </p:nvSpPr>
        <p:spPr>
          <a:xfrm>
            <a:off x="4489354" y="1369716"/>
            <a:ext cx="33484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b="1" dirty="0">
                <a:solidFill>
                  <a:srgbClr val="557DBF"/>
                </a:solidFill>
              </a:rPr>
              <a:t>Who</a:t>
            </a:r>
          </a:p>
        </p:txBody>
      </p:sp>
      <p:sp>
        <p:nvSpPr>
          <p:cNvPr id="42" name="subject matter experts">
            <a:extLst>
              <a:ext uri="{FF2B5EF4-FFF2-40B4-BE49-F238E27FC236}">
                <a16:creationId xmlns:a16="http://schemas.microsoft.com/office/drawing/2014/main" id="{3189F1D4-C01F-4F56-85C7-E65A3958AC64}"/>
              </a:ext>
            </a:extLst>
          </p:cNvPr>
          <p:cNvSpPr txBox="1"/>
          <p:nvPr/>
        </p:nvSpPr>
        <p:spPr>
          <a:xfrm>
            <a:off x="8242165" y="1863716"/>
            <a:ext cx="334845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Subject matter experts bring:</a:t>
            </a:r>
          </a:p>
        </p:txBody>
      </p:sp>
      <p:sp>
        <p:nvSpPr>
          <p:cNvPr id="43" name="WHY">
            <a:extLst>
              <a:ext uri="{FF2B5EF4-FFF2-40B4-BE49-F238E27FC236}">
                <a16:creationId xmlns:a16="http://schemas.microsoft.com/office/drawing/2014/main" id="{4BFBC3A8-22D4-41FF-A85D-EF508F3B9F90}"/>
              </a:ext>
            </a:extLst>
          </p:cNvPr>
          <p:cNvSpPr txBox="1"/>
          <p:nvPr/>
        </p:nvSpPr>
        <p:spPr>
          <a:xfrm>
            <a:off x="8234826" y="1369716"/>
            <a:ext cx="33484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b="1" dirty="0">
                <a:solidFill>
                  <a:srgbClr val="31B09C"/>
                </a:solidFill>
              </a:rPr>
              <a:t>Why</a:t>
            </a:r>
          </a:p>
        </p:txBody>
      </p:sp>
      <p:pic>
        <p:nvPicPr>
          <p:cNvPr id="22" name="bullet01">
            <a:extLst>
              <a:ext uri="{FF2B5EF4-FFF2-40B4-BE49-F238E27FC236}">
                <a16:creationId xmlns:a16="http://schemas.microsoft.com/office/drawing/2014/main" id="{24C04173-A5DB-49E6-A0B5-0C9E1B597F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5292" y="3124541"/>
            <a:ext cx="117692" cy="122400"/>
          </a:xfrm>
          <a:prstGeom prst="rect">
            <a:avLst/>
          </a:prstGeom>
        </p:spPr>
      </p:pic>
      <p:sp>
        <p:nvSpPr>
          <p:cNvPr id="24" name="bulletText1">
            <a:extLst>
              <a:ext uri="{FF2B5EF4-FFF2-40B4-BE49-F238E27FC236}">
                <a16:creationId xmlns:a16="http://schemas.microsoft.com/office/drawing/2014/main" id="{AB3CF6E7-BA19-4E58-B0F7-E8058B13C1A6}"/>
              </a:ext>
            </a:extLst>
          </p:cNvPr>
          <p:cNvSpPr txBox="1"/>
          <p:nvPr/>
        </p:nvSpPr>
        <p:spPr>
          <a:xfrm>
            <a:off x="8685685" y="2969851"/>
            <a:ext cx="2851215" cy="763286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detailed knowledge of the programme </a:t>
            </a:r>
          </a:p>
        </p:txBody>
      </p:sp>
      <p:pic>
        <p:nvPicPr>
          <p:cNvPr id="28" name="bullet03">
            <a:extLst>
              <a:ext uri="{FF2B5EF4-FFF2-40B4-BE49-F238E27FC236}">
                <a16:creationId xmlns:a16="http://schemas.microsoft.com/office/drawing/2014/main" id="{87F99E07-36F6-487C-A54A-0E93F3153A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5292" y="4109306"/>
            <a:ext cx="117692" cy="122400"/>
          </a:xfrm>
          <a:prstGeom prst="rect">
            <a:avLst/>
          </a:prstGeom>
        </p:spPr>
      </p:pic>
      <p:sp>
        <p:nvSpPr>
          <p:cNvPr id="30" name="bulletText3">
            <a:extLst>
              <a:ext uri="{FF2B5EF4-FFF2-40B4-BE49-F238E27FC236}">
                <a16:creationId xmlns:a16="http://schemas.microsoft.com/office/drawing/2014/main" id="{413B9459-3998-49D7-A4D6-784FD096C05E}"/>
              </a:ext>
            </a:extLst>
          </p:cNvPr>
          <p:cNvSpPr txBox="1"/>
          <p:nvPr/>
        </p:nvSpPr>
        <p:spPr>
          <a:xfrm>
            <a:off x="8709756" y="3960583"/>
            <a:ext cx="2773486" cy="1092800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understanding of specific contextual issues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60910974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500"/>
                            </p:stCondLst>
                            <p:childTnLst>
                              <p:par>
                                <p:cTn id="9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500"/>
                            </p:stCondLst>
                            <p:childTnLst>
                              <p:par>
                                <p:cTn id="10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3" grpId="0"/>
      <p:bldP spid="25" grpId="0" animBg="1"/>
      <p:bldP spid="29" grpId="0" animBg="1"/>
      <p:bldP spid="32" grpId="0"/>
      <p:bldP spid="33" grpId="0"/>
      <p:bldP spid="35" grpId="0"/>
      <p:bldP spid="37" grpId="0"/>
      <p:bldP spid="39" grpId="0"/>
      <p:bldP spid="40" grpId="0"/>
      <p:bldP spid="41" grpId="0"/>
      <p:bldP spid="42" grpId="0"/>
      <p:bldP spid="43" grpId="0"/>
      <p:bldP spid="24" grpId="0"/>
      <p:bldP spid="3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>
            <a:extLst>
              <a:ext uri="{FF2B5EF4-FFF2-40B4-BE49-F238E27FC236}">
                <a16:creationId xmlns:a16="http://schemas.microsoft.com/office/drawing/2014/main" id="{84D8390B-55BB-DC68-6C38-234C5F4C2E56}"/>
              </a:ext>
            </a:extLst>
          </p:cNvPr>
          <p:cNvGrpSpPr/>
          <p:nvPr/>
        </p:nvGrpSpPr>
        <p:grpSpPr>
          <a:xfrm>
            <a:off x="-1235" y="-815"/>
            <a:ext cx="12085079" cy="611122"/>
            <a:chOff x="-1235" y="-815"/>
            <a:chExt cx="12085079" cy="611122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DAD478BE-FBDA-DC64-8558-B8C0FB8235B4}"/>
                </a:ext>
              </a:extLst>
            </p:cNvPr>
            <p:cNvSpPr txBox="1"/>
            <p:nvPr/>
          </p:nvSpPr>
          <p:spPr>
            <a:xfrm>
              <a:off x="734149" y="21600"/>
              <a:ext cx="11349695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3200" dirty="0">
                  <a:solidFill>
                    <a:srgbClr val="595959"/>
                  </a:solidFill>
                </a:rPr>
                <a:t>2. In-depth reviews by programme-specific experts</a:t>
              </a:r>
            </a:p>
          </p:txBody>
        </p: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2BBCD590-2449-7FDC-111E-501E5119F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5400000">
              <a:off x="-1522" y="-528"/>
              <a:ext cx="611122" cy="610548"/>
            </a:xfrm>
            <a:prstGeom prst="rect">
              <a:avLst/>
            </a:prstGeom>
          </p:spPr>
        </p:pic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6F0CFDAC-0EB6-485A-98AE-A827BBC8E0FE}"/>
              </a:ext>
            </a:extLst>
          </p:cNvPr>
          <p:cNvSpPr txBox="1"/>
          <p:nvPr/>
        </p:nvSpPr>
        <p:spPr>
          <a:xfrm>
            <a:off x="681999" y="5303166"/>
            <a:ext cx="11070238" cy="1343253"/>
          </a:xfrm>
          <a:prstGeom prst="rect">
            <a:avLst/>
          </a:prstGeom>
          <a:solidFill>
            <a:srgbClr val="31B09C"/>
          </a:solidFill>
        </p:spPr>
        <p:txBody>
          <a:bodyPr vert="horz" wrap="square" lIns="91440" tIns="45720" rIns="91440" bIns="45720" rtlCol="0" anchor="ctr">
            <a:no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2400" dirty="0"/>
              <a:t>This process may require several rounds of discussion, further exploration of the data, and review of information from various sources to help explain the findings. 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523C93D-D34A-4CEB-9644-AE0621B9D8D1}"/>
              </a:ext>
            </a:extLst>
          </p:cNvPr>
          <p:cNvSpPr/>
          <p:nvPr/>
        </p:nvSpPr>
        <p:spPr>
          <a:xfrm>
            <a:off x="609313" y="5303166"/>
            <a:ext cx="80255" cy="1343253"/>
          </a:xfrm>
          <a:prstGeom prst="rect">
            <a:avLst/>
          </a:prstGeom>
          <a:solidFill>
            <a:srgbClr val="1B95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8" name="bulletText2">
            <a:extLst>
              <a:ext uri="{FF2B5EF4-FFF2-40B4-BE49-F238E27FC236}">
                <a16:creationId xmlns:a16="http://schemas.microsoft.com/office/drawing/2014/main" id="{8C000166-1322-452A-88AC-5AF05CBF451E}"/>
              </a:ext>
            </a:extLst>
          </p:cNvPr>
          <p:cNvSpPr txBox="1"/>
          <p:nvPr/>
        </p:nvSpPr>
        <p:spPr>
          <a:xfrm>
            <a:off x="5775237" y="2343473"/>
            <a:ext cx="5918269" cy="83099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preparing the specific analysis platform outputs for each expert group</a:t>
            </a:r>
          </a:p>
        </p:txBody>
      </p:sp>
      <p:sp>
        <p:nvSpPr>
          <p:cNvPr id="59" name="bulletText3">
            <a:extLst>
              <a:ext uri="{FF2B5EF4-FFF2-40B4-BE49-F238E27FC236}">
                <a16:creationId xmlns:a16="http://schemas.microsoft.com/office/drawing/2014/main" id="{2CC5199E-9134-454C-BB90-00F19A571153}"/>
              </a:ext>
            </a:extLst>
          </p:cNvPr>
          <p:cNvSpPr txBox="1"/>
          <p:nvPr/>
        </p:nvSpPr>
        <p:spPr>
          <a:xfrm>
            <a:off x="5775599" y="3411316"/>
            <a:ext cx="5334649" cy="461665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highlighting potential concerns</a:t>
            </a:r>
          </a:p>
        </p:txBody>
      </p:sp>
      <p:sp>
        <p:nvSpPr>
          <p:cNvPr id="60" name="bulletText4">
            <a:extLst>
              <a:ext uri="{FF2B5EF4-FFF2-40B4-BE49-F238E27FC236}">
                <a16:creationId xmlns:a16="http://schemas.microsoft.com/office/drawing/2014/main" id="{1A623257-13AA-4844-9C5E-5756B2FA33E0}"/>
              </a:ext>
            </a:extLst>
          </p:cNvPr>
          <p:cNvSpPr txBox="1"/>
          <p:nvPr/>
        </p:nvSpPr>
        <p:spPr>
          <a:xfrm>
            <a:off x="5775599" y="4171285"/>
            <a:ext cx="5805254" cy="83099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engaging experts in discussions to refine analysis/develop recommendations</a:t>
            </a:r>
          </a:p>
        </p:txBody>
      </p:sp>
      <p:pic>
        <p:nvPicPr>
          <p:cNvPr id="61" name="bullet02">
            <a:extLst>
              <a:ext uri="{FF2B5EF4-FFF2-40B4-BE49-F238E27FC236}">
                <a16:creationId xmlns:a16="http://schemas.microsoft.com/office/drawing/2014/main" id="{5776FFDB-6DE2-4904-89AD-3A497441A7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6867" y="2513105"/>
            <a:ext cx="117692" cy="122400"/>
          </a:xfrm>
          <a:prstGeom prst="rect">
            <a:avLst/>
          </a:prstGeom>
        </p:spPr>
      </p:pic>
      <p:pic>
        <p:nvPicPr>
          <p:cNvPr id="62" name="bullet03">
            <a:extLst>
              <a:ext uri="{FF2B5EF4-FFF2-40B4-BE49-F238E27FC236}">
                <a16:creationId xmlns:a16="http://schemas.microsoft.com/office/drawing/2014/main" id="{3559DFCE-A06A-4D82-AD66-1DB5D11533D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7229" y="3596497"/>
            <a:ext cx="117692" cy="122400"/>
          </a:xfrm>
          <a:prstGeom prst="rect">
            <a:avLst/>
          </a:prstGeom>
        </p:spPr>
      </p:pic>
      <p:pic>
        <p:nvPicPr>
          <p:cNvPr id="63" name="bullet04">
            <a:extLst>
              <a:ext uri="{FF2B5EF4-FFF2-40B4-BE49-F238E27FC236}">
                <a16:creationId xmlns:a16="http://schemas.microsoft.com/office/drawing/2014/main" id="{3B359151-2CA8-4C8B-9034-C38F706AC9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7229" y="4352636"/>
            <a:ext cx="117692" cy="122400"/>
          </a:xfrm>
          <a:prstGeom prst="rect">
            <a:avLst/>
          </a:prstGeom>
        </p:spPr>
      </p:pic>
      <p:grpSp>
        <p:nvGrpSpPr>
          <p:cNvPr id="64" name="Group 63">
            <a:extLst>
              <a:ext uri="{FF2B5EF4-FFF2-40B4-BE49-F238E27FC236}">
                <a16:creationId xmlns:a16="http://schemas.microsoft.com/office/drawing/2014/main" id="{6B492DC0-2753-47C6-AF54-81ECBC632741}"/>
              </a:ext>
            </a:extLst>
          </p:cNvPr>
          <p:cNvGrpSpPr/>
          <p:nvPr/>
        </p:nvGrpSpPr>
        <p:grpSpPr>
          <a:xfrm>
            <a:off x="734149" y="1510805"/>
            <a:ext cx="3431495" cy="3431495"/>
            <a:chOff x="476038" y="1416377"/>
            <a:chExt cx="3946267" cy="3946267"/>
          </a:xfrm>
        </p:grpSpPr>
        <p:sp>
          <p:nvSpPr>
            <p:cNvPr id="65" name="circle">
              <a:extLst>
                <a:ext uri="{FF2B5EF4-FFF2-40B4-BE49-F238E27FC236}">
                  <a16:creationId xmlns:a16="http://schemas.microsoft.com/office/drawing/2014/main" id="{EB2DB991-6871-4937-99B1-73B0D7F61C6A}"/>
                </a:ext>
              </a:extLst>
            </p:cNvPr>
            <p:cNvSpPr/>
            <p:nvPr/>
          </p:nvSpPr>
          <p:spPr>
            <a:xfrm>
              <a:off x="476038" y="1416377"/>
              <a:ext cx="3946267" cy="3946267"/>
            </a:xfrm>
            <a:prstGeom prst="ellipse">
              <a:avLst/>
            </a:prstGeom>
            <a:solidFill>
              <a:srgbClr val="CBEB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5C2E777D-D6B5-4EA1-9191-C0B491EF760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5537" y="2354500"/>
              <a:ext cx="2727267" cy="2113633"/>
            </a:xfrm>
            <a:prstGeom prst="rect">
              <a:avLst/>
            </a:prstGeom>
          </p:spPr>
        </p:pic>
      </p:grpSp>
      <p:sp>
        <p:nvSpPr>
          <p:cNvPr id="67" name="bulletText1">
            <a:extLst>
              <a:ext uri="{FF2B5EF4-FFF2-40B4-BE49-F238E27FC236}">
                <a16:creationId xmlns:a16="http://schemas.microsoft.com/office/drawing/2014/main" id="{18260509-08F8-4394-A834-AB064C429E58}"/>
              </a:ext>
            </a:extLst>
          </p:cNvPr>
          <p:cNvSpPr txBox="1"/>
          <p:nvPr/>
        </p:nvSpPr>
        <p:spPr>
          <a:xfrm>
            <a:off x="5775237" y="1617591"/>
            <a:ext cx="5334649" cy="461665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explaining the overall survey findings</a:t>
            </a:r>
          </a:p>
        </p:txBody>
      </p:sp>
      <p:pic>
        <p:nvPicPr>
          <p:cNvPr id="68" name="bullet01">
            <a:extLst>
              <a:ext uri="{FF2B5EF4-FFF2-40B4-BE49-F238E27FC236}">
                <a16:creationId xmlns:a16="http://schemas.microsoft.com/office/drawing/2014/main" id="{AA423BBA-A67C-46BC-8026-1D5C32171D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6867" y="1787223"/>
            <a:ext cx="117692" cy="122400"/>
          </a:xfrm>
          <a:prstGeom prst="rect">
            <a:avLst/>
          </a:prstGeom>
        </p:spPr>
      </p:pic>
      <p:sp>
        <p:nvSpPr>
          <p:cNvPr id="69" name="title">
            <a:extLst>
              <a:ext uri="{FF2B5EF4-FFF2-40B4-BE49-F238E27FC236}">
                <a16:creationId xmlns:a16="http://schemas.microsoft.com/office/drawing/2014/main" id="{0C81BD79-51E3-4700-8146-4AD8E22AB1B1}"/>
              </a:ext>
            </a:extLst>
          </p:cNvPr>
          <p:cNvSpPr txBox="1"/>
          <p:nvPr/>
        </p:nvSpPr>
        <p:spPr>
          <a:xfrm>
            <a:off x="1356303" y="943570"/>
            <a:ext cx="2098024" cy="42800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How</a:t>
            </a:r>
          </a:p>
        </p:txBody>
      </p:sp>
      <p:sp>
        <p:nvSpPr>
          <p:cNvPr id="26" name="title">
            <a:extLst>
              <a:ext uri="{FF2B5EF4-FFF2-40B4-BE49-F238E27FC236}">
                <a16:creationId xmlns:a16="http://schemas.microsoft.com/office/drawing/2014/main" id="{F29CB7BF-A66C-44CC-ABBF-03B418107E5D}"/>
              </a:ext>
            </a:extLst>
          </p:cNvPr>
          <p:cNvSpPr txBox="1"/>
          <p:nvPr/>
        </p:nvSpPr>
        <p:spPr>
          <a:xfrm>
            <a:off x="4847221" y="945883"/>
            <a:ext cx="6905016" cy="42800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Core data analysis team supports experts by: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50166988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7" grpId="0" animBg="1"/>
      <p:bldP spid="58" grpId="0"/>
      <p:bldP spid="59" grpId="0"/>
      <p:bldP spid="60" grpId="0"/>
      <p:bldP spid="67" grpId="0"/>
      <p:bldP spid="2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header">
            <a:extLst>
              <a:ext uri="{FF2B5EF4-FFF2-40B4-BE49-F238E27FC236}">
                <a16:creationId xmlns:a16="http://schemas.microsoft.com/office/drawing/2014/main" id="{E216B21A-68AA-E28F-1ED8-D79135148729}"/>
              </a:ext>
            </a:extLst>
          </p:cNvPr>
          <p:cNvGrpSpPr/>
          <p:nvPr/>
        </p:nvGrpSpPr>
        <p:grpSpPr>
          <a:xfrm>
            <a:off x="-1235" y="-815"/>
            <a:ext cx="12052822" cy="611122"/>
            <a:chOff x="-1235" y="-815"/>
            <a:chExt cx="12052822" cy="61112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43D8187-3F54-29A0-47BF-D2FFEE1F55ED}"/>
                </a:ext>
              </a:extLst>
            </p:cNvPr>
            <p:cNvSpPr txBox="1"/>
            <p:nvPr/>
          </p:nvSpPr>
          <p:spPr>
            <a:xfrm>
              <a:off x="734149" y="21482"/>
              <a:ext cx="11317438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3200" dirty="0">
                  <a:solidFill>
                    <a:srgbClr val="595959"/>
                  </a:solidFill>
                </a:rPr>
                <a:t>3. Interpretation workshop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B11C2849-6A91-B650-FDA0-1FFD204ECD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5400000">
              <a:off x="-1522" y="-528"/>
              <a:ext cx="611122" cy="610548"/>
            </a:xfrm>
            <a:prstGeom prst="rect">
              <a:avLst/>
            </a:prstGeom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A2A3AAB-F8CF-F03C-2058-A663CE74EB8C}"/>
              </a:ext>
            </a:extLst>
          </p:cNvPr>
          <p:cNvGrpSpPr/>
          <p:nvPr/>
        </p:nvGrpSpPr>
        <p:grpSpPr>
          <a:xfrm>
            <a:off x="930297" y="1169663"/>
            <a:ext cx="10224000" cy="1512000"/>
            <a:chOff x="734148" y="2141998"/>
            <a:chExt cx="10224000" cy="1512000"/>
          </a:xfrm>
        </p:grpSpPr>
        <p:sp>
          <p:nvSpPr>
            <p:cNvPr id="18" name="grid1">
              <a:extLst>
                <a:ext uri="{FF2B5EF4-FFF2-40B4-BE49-F238E27FC236}">
                  <a16:creationId xmlns:a16="http://schemas.microsoft.com/office/drawing/2014/main" id="{51761E06-7759-1589-639D-4749BD063F51}"/>
                </a:ext>
              </a:extLst>
            </p:cNvPr>
            <p:cNvSpPr txBox="1"/>
            <p:nvPr/>
          </p:nvSpPr>
          <p:spPr>
            <a:xfrm>
              <a:off x="734148" y="2141998"/>
              <a:ext cx="10224000" cy="1512000"/>
            </a:xfrm>
            <a:prstGeom prst="rect">
              <a:avLst/>
            </a:prstGeom>
            <a:solidFill>
              <a:srgbClr val="CBEBE6"/>
            </a:solidFill>
          </p:spPr>
          <p:txBody>
            <a:bodyPr vert="horz" wrap="square" lIns="91440" tIns="900000" rIns="91440" bIns="45720" rtlCol="0" anchor="ctr">
              <a:noAutofit/>
            </a:bodyPr>
            <a:lstStyle>
              <a:lvl1pPr algn="r">
                <a:lnSpc>
                  <a:spcPct val="90000"/>
                </a:lnSpc>
                <a:spcBef>
                  <a:spcPct val="0"/>
                </a:spcBef>
                <a:buNone/>
                <a:defRPr sz="4400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endPara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2" name="quest type 1">
              <a:extLst>
                <a:ext uri="{FF2B5EF4-FFF2-40B4-BE49-F238E27FC236}">
                  <a16:creationId xmlns:a16="http://schemas.microsoft.com/office/drawing/2014/main" id="{046E0BF6-DA3F-7535-7DC9-742DBEE11323}"/>
                </a:ext>
              </a:extLst>
            </p:cNvPr>
            <p:cNvSpPr/>
            <p:nvPr/>
          </p:nvSpPr>
          <p:spPr>
            <a:xfrm>
              <a:off x="873985" y="2286551"/>
              <a:ext cx="1441245" cy="1222894"/>
            </a:xfrm>
            <a:prstGeom prst="rect">
              <a:avLst/>
            </a:prstGeom>
            <a:solidFill>
              <a:srgbClr val="98D7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b="1" dirty="0">
                  <a:solidFill>
                    <a:srgbClr val="595959"/>
                  </a:solidFill>
                </a:rPr>
                <a:t>What</a:t>
              </a: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D5DFAA55-5390-BFB7-4DBE-924217010931}"/>
              </a:ext>
            </a:extLst>
          </p:cNvPr>
          <p:cNvSpPr txBox="1"/>
          <p:nvPr/>
        </p:nvSpPr>
        <p:spPr>
          <a:xfrm>
            <a:off x="2763384" y="1325499"/>
            <a:ext cx="788849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 </a:t>
            </a:r>
            <a:r>
              <a:rPr lang="en-GB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interpretation or report writing workshop </a:t>
            </a:r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is convened for final review of the HHFA findings and interpretations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69BF2F8-ECA8-5478-A462-D8AFBFB92908}"/>
              </a:ext>
            </a:extLst>
          </p:cNvPr>
          <p:cNvGrpSpPr/>
          <p:nvPr/>
        </p:nvGrpSpPr>
        <p:grpSpPr>
          <a:xfrm>
            <a:off x="930296" y="2902044"/>
            <a:ext cx="10223999" cy="1512000"/>
            <a:chOff x="183002" y="2904822"/>
            <a:chExt cx="10223999" cy="1512000"/>
          </a:xfrm>
        </p:grpSpPr>
        <p:sp>
          <p:nvSpPr>
            <p:cNvPr id="25" name="grid1">
              <a:extLst>
                <a:ext uri="{FF2B5EF4-FFF2-40B4-BE49-F238E27FC236}">
                  <a16:creationId xmlns:a16="http://schemas.microsoft.com/office/drawing/2014/main" id="{A5C1713F-F1FE-E1ED-A8DF-CE64A99BC0F5}"/>
                </a:ext>
              </a:extLst>
            </p:cNvPr>
            <p:cNvSpPr txBox="1"/>
            <p:nvPr/>
          </p:nvSpPr>
          <p:spPr>
            <a:xfrm>
              <a:off x="183002" y="2904822"/>
              <a:ext cx="10223999" cy="1512000"/>
            </a:xfrm>
            <a:prstGeom prst="rect">
              <a:avLst/>
            </a:prstGeom>
            <a:solidFill>
              <a:srgbClr val="C7DDF1"/>
            </a:solidFill>
          </p:spPr>
          <p:txBody>
            <a:bodyPr vert="horz" wrap="square" lIns="91440" tIns="900000" rIns="91440" bIns="45720" rtlCol="0" anchor="ctr">
              <a:noAutofit/>
            </a:bodyPr>
            <a:lstStyle>
              <a:defPPr>
                <a:defRPr lang="en-US"/>
              </a:defPPr>
              <a:lvl1pPr algn="ctr">
                <a:lnSpc>
                  <a:spcPct val="90000"/>
                </a:lnSpc>
                <a:spcBef>
                  <a:spcPct val="0"/>
                </a:spcBef>
                <a:buNone/>
                <a:defRPr sz="24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endParaRPr lang="en-GB" dirty="0"/>
            </a:p>
          </p:txBody>
        </p:sp>
        <p:sp>
          <p:nvSpPr>
            <p:cNvPr id="26" name="quest type 1">
              <a:extLst>
                <a:ext uri="{FF2B5EF4-FFF2-40B4-BE49-F238E27FC236}">
                  <a16:creationId xmlns:a16="http://schemas.microsoft.com/office/drawing/2014/main" id="{4069DDC4-10B1-CA16-6B3E-D7F01E40BB7F}"/>
                </a:ext>
              </a:extLst>
            </p:cNvPr>
            <p:cNvSpPr/>
            <p:nvPr/>
          </p:nvSpPr>
          <p:spPr>
            <a:xfrm>
              <a:off x="345360" y="3060658"/>
              <a:ext cx="1396203" cy="1200329"/>
            </a:xfrm>
            <a:prstGeom prst="rect">
              <a:avLst/>
            </a:prstGeom>
            <a:solidFill>
              <a:srgbClr val="B3C0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b="1" dirty="0">
                  <a:solidFill>
                    <a:srgbClr val="595959"/>
                  </a:solidFill>
                </a:rPr>
                <a:t>Who</a:t>
              </a: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45709E53-D14E-E0E2-D7CB-6E82B31BC25F}"/>
              </a:ext>
            </a:extLst>
          </p:cNvPr>
          <p:cNvSpPr txBox="1"/>
          <p:nvPr/>
        </p:nvSpPr>
        <p:spPr>
          <a:xfrm>
            <a:off x="2763384" y="3057880"/>
            <a:ext cx="802911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 core data analysis team, representatives of various technical programmes, the survey coordination group, </a:t>
            </a:r>
            <a:b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and other key technical stakeholders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6DB947F-98B4-8C64-1BCC-9DE182CC74F0}"/>
              </a:ext>
            </a:extLst>
          </p:cNvPr>
          <p:cNvGrpSpPr/>
          <p:nvPr/>
        </p:nvGrpSpPr>
        <p:grpSpPr>
          <a:xfrm>
            <a:off x="930296" y="4634424"/>
            <a:ext cx="10223998" cy="1511999"/>
            <a:chOff x="183002" y="4647302"/>
            <a:chExt cx="10223998" cy="1511999"/>
          </a:xfrm>
        </p:grpSpPr>
        <p:sp>
          <p:nvSpPr>
            <p:cNvPr id="29" name="grid1">
              <a:extLst>
                <a:ext uri="{FF2B5EF4-FFF2-40B4-BE49-F238E27FC236}">
                  <a16:creationId xmlns:a16="http://schemas.microsoft.com/office/drawing/2014/main" id="{AE71D10F-B921-2AF6-C118-403F62C16C86}"/>
                </a:ext>
              </a:extLst>
            </p:cNvPr>
            <p:cNvSpPr txBox="1"/>
            <p:nvPr/>
          </p:nvSpPr>
          <p:spPr>
            <a:xfrm>
              <a:off x="183002" y="4647302"/>
              <a:ext cx="10223998" cy="1511999"/>
            </a:xfrm>
            <a:prstGeom prst="rect">
              <a:avLst/>
            </a:prstGeom>
            <a:solidFill>
              <a:srgbClr val="CBEBE6"/>
            </a:solidFill>
          </p:spPr>
          <p:txBody>
            <a:bodyPr vert="horz" wrap="square" lIns="91440" tIns="900000" rIns="91440" bIns="45720" rtlCol="0" anchor="ctr">
              <a:noAutofit/>
            </a:bodyPr>
            <a:lstStyle>
              <a:lvl1pPr algn="r">
                <a:lnSpc>
                  <a:spcPct val="90000"/>
                </a:lnSpc>
                <a:spcBef>
                  <a:spcPct val="0"/>
                </a:spcBef>
                <a:buNone/>
                <a:defRPr sz="4400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endPara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0" name="quest type 1">
              <a:extLst>
                <a:ext uri="{FF2B5EF4-FFF2-40B4-BE49-F238E27FC236}">
                  <a16:creationId xmlns:a16="http://schemas.microsoft.com/office/drawing/2014/main" id="{288B651C-202E-7B5B-9DA8-FB9723A3B42F}"/>
                </a:ext>
              </a:extLst>
            </p:cNvPr>
            <p:cNvSpPr/>
            <p:nvPr/>
          </p:nvSpPr>
          <p:spPr>
            <a:xfrm>
              <a:off x="345360" y="4803137"/>
              <a:ext cx="1396202" cy="1200329"/>
            </a:xfrm>
            <a:prstGeom prst="rect">
              <a:avLst/>
            </a:prstGeom>
            <a:solidFill>
              <a:srgbClr val="98D7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b="1" dirty="0">
                  <a:solidFill>
                    <a:srgbClr val="595959"/>
                  </a:solidFill>
                </a:rPr>
                <a:t>Why</a:t>
              </a: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2E43641D-E808-AC0F-E9BC-633F4C15387B}"/>
              </a:ext>
            </a:extLst>
          </p:cNvPr>
          <p:cNvSpPr txBox="1"/>
          <p:nvPr/>
        </p:nvSpPr>
        <p:spPr>
          <a:xfrm>
            <a:off x="2737744" y="4790259"/>
            <a:ext cx="805475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Development of final conclusions, priorities and recommendations, that serve as the basis for the </a:t>
            </a:r>
            <a:b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GB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final HHFA report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89143664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7" grpId="0"/>
      <p:bldP spid="3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>
            <a:extLst>
              <a:ext uri="{FF2B5EF4-FFF2-40B4-BE49-F238E27FC236}">
                <a16:creationId xmlns:a16="http://schemas.microsoft.com/office/drawing/2014/main" id="{84D8390B-55BB-DC68-6C38-234C5F4C2E56}"/>
              </a:ext>
            </a:extLst>
          </p:cNvPr>
          <p:cNvGrpSpPr/>
          <p:nvPr/>
        </p:nvGrpSpPr>
        <p:grpSpPr>
          <a:xfrm>
            <a:off x="-1235" y="-815"/>
            <a:ext cx="12085079" cy="611122"/>
            <a:chOff x="-1235" y="-815"/>
            <a:chExt cx="12085079" cy="611122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DAD478BE-FBDA-DC64-8558-B8C0FB8235B4}"/>
                </a:ext>
              </a:extLst>
            </p:cNvPr>
            <p:cNvSpPr txBox="1"/>
            <p:nvPr/>
          </p:nvSpPr>
          <p:spPr>
            <a:xfrm>
              <a:off x="734149" y="21600"/>
              <a:ext cx="11349695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3200" dirty="0">
                  <a:solidFill>
                    <a:srgbClr val="595959"/>
                  </a:solidFill>
                </a:rPr>
                <a:t>3. Interpretation workshop</a:t>
              </a:r>
            </a:p>
          </p:txBody>
        </p: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2BBCD590-2449-7FDC-111E-501E5119F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5400000">
              <a:off x="-1522" y="-528"/>
              <a:ext cx="611122" cy="610548"/>
            </a:xfrm>
            <a:prstGeom prst="rect">
              <a:avLst/>
            </a:prstGeom>
          </p:spPr>
        </p:pic>
      </p:grpSp>
      <p:sp>
        <p:nvSpPr>
          <p:cNvPr id="58" name="bulletText2">
            <a:extLst>
              <a:ext uri="{FF2B5EF4-FFF2-40B4-BE49-F238E27FC236}">
                <a16:creationId xmlns:a16="http://schemas.microsoft.com/office/drawing/2014/main" id="{8C000166-1322-452A-88AC-5AF05CBF451E}"/>
              </a:ext>
            </a:extLst>
          </p:cNvPr>
          <p:cNvSpPr txBox="1"/>
          <p:nvPr/>
        </p:nvSpPr>
        <p:spPr>
          <a:xfrm>
            <a:off x="5803889" y="1430932"/>
            <a:ext cx="5918269" cy="461665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summarizing key findings</a:t>
            </a:r>
          </a:p>
        </p:txBody>
      </p:sp>
      <p:sp>
        <p:nvSpPr>
          <p:cNvPr id="59" name="bulletText3">
            <a:extLst>
              <a:ext uri="{FF2B5EF4-FFF2-40B4-BE49-F238E27FC236}">
                <a16:creationId xmlns:a16="http://schemas.microsoft.com/office/drawing/2014/main" id="{2CC5199E-9134-454C-BB90-00F19A571153}"/>
              </a:ext>
            </a:extLst>
          </p:cNvPr>
          <p:cNvSpPr txBox="1"/>
          <p:nvPr/>
        </p:nvSpPr>
        <p:spPr>
          <a:xfrm>
            <a:off x="5804251" y="2890504"/>
            <a:ext cx="5805254" cy="461665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organization of participants into groups</a:t>
            </a:r>
          </a:p>
        </p:txBody>
      </p:sp>
      <p:sp>
        <p:nvSpPr>
          <p:cNvPr id="60" name="bulletText4">
            <a:extLst>
              <a:ext uri="{FF2B5EF4-FFF2-40B4-BE49-F238E27FC236}">
                <a16:creationId xmlns:a16="http://schemas.microsoft.com/office/drawing/2014/main" id="{1A623257-13AA-4844-9C5E-5756B2FA33E0}"/>
              </a:ext>
            </a:extLst>
          </p:cNvPr>
          <p:cNvSpPr txBox="1"/>
          <p:nvPr/>
        </p:nvSpPr>
        <p:spPr>
          <a:xfrm>
            <a:off x="5804251" y="3579782"/>
            <a:ext cx="5805254" cy="83099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GB" sz="2400">
                <a:solidFill>
                  <a:schemeClr val="tx1">
                    <a:lumMod val="65000"/>
                    <a:lumOff val="35000"/>
                  </a:schemeClr>
                </a:solidFill>
              </a:rPr>
              <a:t>structured </a:t>
            </a:r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process for what each group will review/produce</a:t>
            </a:r>
          </a:p>
        </p:txBody>
      </p:sp>
      <p:pic>
        <p:nvPicPr>
          <p:cNvPr id="61" name="bullet02">
            <a:extLst>
              <a:ext uri="{FF2B5EF4-FFF2-40B4-BE49-F238E27FC236}">
                <a16:creationId xmlns:a16="http://schemas.microsoft.com/office/drawing/2014/main" id="{5776FFDB-6DE2-4904-89AD-3A497441A7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5519" y="2367939"/>
            <a:ext cx="117692" cy="122400"/>
          </a:xfrm>
          <a:prstGeom prst="rect">
            <a:avLst/>
          </a:prstGeom>
        </p:spPr>
      </p:pic>
      <p:pic>
        <p:nvPicPr>
          <p:cNvPr id="62" name="bullet03">
            <a:extLst>
              <a:ext uri="{FF2B5EF4-FFF2-40B4-BE49-F238E27FC236}">
                <a16:creationId xmlns:a16="http://schemas.microsoft.com/office/drawing/2014/main" id="{3559DFCE-A06A-4D82-AD66-1DB5D11533D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5881" y="3075685"/>
            <a:ext cx="117692" cy="122400"/>
          </a:xfrm>
          <a:prstGeom prst="rect">
            <a:avLst/>
          </a:prstGeom>
        </p:spPr>
      </p:pic>
      <p:pic>
        <p:nvPicPr>
          <p:cNvPr id="63" name="bullet04">
            <a:extLst>
              <a:ext uri="{FF2B5EF4-FFF2-40B4-BE49-F238E27FC236}">
                <a16:creationId xmlns:a16="http://schemas.microsoft.com/office/drawing/2014/main" id="{3B359151-2CA8-4C8B-9034-C38F706AC9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5881" y="3761133"/>
            <a:ext cx="117692" cy="122400"/>
          </a:xfrm>
          <a:prstGeom prst="rect">
            <a:avLst/>
          </a:prstGeom>
        </p:spPr>
      </p:pic>
      <p:grpSp>
        <p:nvGrpSpPr>
          <p:cNvPr id="64" name="Group 63">
            <a:extLst>
              <a:ext uri="{FF2B5EF4-FFF2-40B4-BE49-F238E27FC236}">
                <a16:creationId xmlns:a16="http://schemas.microsoft.com/office/drawing/2014/main" id="{6B492DC0-2753-47C6-AF54-81ECBC632741}"/>
              </a:ext>
            </a:extLst>
          </p:cNvPr>
          <p:cNvGrpSpPr/>
          <p:nvPr/>
        </p:nvGrpSpPr>
        <p:grpSpPr>
          <a:xfrm>
            <a:off x="469842" y="1560673"/>
            <a:ext cx="4038217" cy="4038217"/>
            <a:chOff x="476038" y="1416377"/>
            <a:chExt cx="3946267" cy="3946267"/>
          </a:xfrm>
        </p:grpSpPr>
        <p:sp>
          <p:nvSpPr>
            <p:cNvPr id="65" name="circle">
              <a:extLst>
                <a:ext uri="{FF2B5EF4-FFF2-40B4-BE49-F238E27FC236}">
                  <a16:creationId xmlns:a16="http://schemas.microsoft.com/office/drawing/2014/main" id="{EB2DB991-6871-4937-99B1-73B0D7F61C6A}"/>
                </a:ext>
              </a:extLst>
            </p:cNvPr>
            <p:cNvSpPr/>
            <p:nvPr/>
          </p:nvSpPr>
          <p:spPr>
            <a:xfrm>
              <a:off x="476038" y="1416377"/>
              <a:ext cx="3946267" cy="3946267"/>
            </a:xfrm>
            <a:prstGeom prst="ellipse">
              <a:avLst/>
            </a:prstGeom>
            <a:solidFill>
              <a:srgbClr val="CBEB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5C2E777D-D6B5-4EA1-9191-C0B491EF760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5537" y="2354500"/>
              <a:ext cx="2727267" cy="2113633"/>
            </a:xfrm>
            <a:prstGeom prst="rect">
              <a:avLst/>
            </a:prstGeom>
          </p:spPr>
        </p:pic>
      </p:grpSp>
      <p:sp>
        <p:nvSpPr>
          <p:cNvPr id="67" name="bulletText1">
            <a:extLst>
              <a:ext uri="{FF2B5EF4-FFF2-40B4-BE49-F238E27FC236}">
                <a16:creationId xmlns:a16="http://schemas.microsoft.com/office/drawing/2014/main" id="{18260509-08F8-4394-A834-AB064C429E58}"/>
              </a:ext>
            </a:extLst>
          </p:cNvPr>
          <p:cNvSpPr txBox="1"/>
          <p:nvPr/>
        </p:nvSpPr>
        <p:spPr>
          <a:xfrm>
            <a:off x="5804251" y="2160718"/>
            <a:ext cx="5334649" cy="461665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careful selection of participants</a:t>
            </a:r>
          </a:p>
        </p:txBody>
      </p:sp>
      <p:pic>
        <p:nvPicPr>
          <p:cNvPr id="68" name="bullet01">
            <a:extLst>
              <a:ext uri="{FF2B5EF4-FFF2-40B4-BE49-F238E27FC236}">
                <a16:creationId xmlns:a16="http://schemas.microsoft.com/office/drawing/2014/main" id="{AA423BBA-A67C-46BC-8026-1D5C32171D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5519" y="1642057"/>
            <a:ext cx="117692" cy="122400"/>
          </a:xfrm>
          <a:prstGeom prst="rect">
            <a:avLst/>
          </a:prstGeom>
        </p:spPr>
      </p:pic>
      <p:sp>
        <p:nvSpPr>
          <p:cNvPr id="26" name="bulletText4">
            <a:extLst>
              <a:ext uri="{FF2B5EF4-FFF2-40B4-BE49-F238E27FC236}">
                <a16:creationId xmlns:a16="http://schemas.microsoft.com/office/drawing/2014/main" id="{C30F5AEF-AEF4-4874-82A8-C8E094E75B85}"/>
              </a:ext>
            </a:extLst>
          </p:cNvPr>
          <p:cNvSpPr txBox="1"/>
          <p:nvPr/>
        </p:nvSpPr>
        <p:spPr>
          <a:xfrm>
            <a:off x="5804251" y="4638392"/>
            <a:ext cx="6121586" cy="1200329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guidance on reaching conclusions, identifying priorities, developing recommendations</a:t>
            </a:r>
          </a:p>
        </p:txBody>
      </p:sp>
      <p:pic>
        <p:nvPicPr>
          <p:cNvPr id="27" name="bullet04">
            <a:extLst>
              <a:ext uri="{FF2B5EF4-FFF2-40B4-BE49-F238E27FC236}">
                <a16:creationId xmlns:a16="http://schemas.microsoft.com/office/drawing/2014/main" id="{9CD05B33-C535-4002-B9B4-481DB242AA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5881" y="4819743"/>
            <a:ext cx="117692" cy="122400"/>
          </a:xfrm>
          <a:prstGeom prst="rect">
            <a:avLst/>
          </a:prstGeom>
        </p:spPr>
      </p:pic>
      <p:sp>
        <p:nvSpPr>
          <p:cNvPr id="18" name="title">
            <a:extLst>
              <a:ext uri="{FF2B5EF4-FFF2-40B4-BE49-F238E27FC236}">
                <a16:creationId xmlns:a16="http://schemas.microsoft.com/office/drawing/2014/main" id="{DF99A88A-1E21-4C8C-A0AF-4AD68FFA299C}"/>
              </a:ext>
            </a:extLst>
          </p:cNvPr>
          <p:cNvSpPr txBox="1"/>
          <p:nvPr/>
        </p:nvSpPr>
        <p:spPr>
          <a:xfrm>
            <a:off x="1356303" y="943570"/>
            <a:ext cx="2098024" cy="42800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How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35620904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"/>
                            </p:stCondLst>
                            <p:childTnLst>
                              <p:par>
                                <p:cTn id="7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/>
      <p:bldP spid="59" grpId="0"/>
      <p:bldP spid="60" grpId="0"/>
      <p:bldP spid="67" grpId="0"/>
      <p:bldP spid="26" grpId="0"/>
      <p:bldP spid="1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B1B7C6B9-D03A-9C24-1D70-4EFD1EB0386E}"/>
              </a:ext>
            </a:extLst>
          </p:cNvPr>
          <p:cNvGrpSpPr/>
          <p:nvPr/>
        </p:nvGrpSpPr>
        <p:grpSpPr>
          <a:xfrm>
            <a:off x="1" y="1805920"/>
            <a:ext cx="12175670" cy="3243080"/>
            <a:chOff x="1" y="1805920"/>
            <a:chExt cx="12175670" cy="3243080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C722E496-F0A4-4BBC-8A7E-23EC7AF1D461}"/>
                </a:ext>
              </a:extLst>
            </p:cNvPr>
            <p:cNvSpPr/>
            <p:nvPr/>
          </p:nvSpPr>
          <p:spPr>
            <a:xfrm>
              <a:off x="3225226" y="1805920"/>
              <a:ext cx="8950445" cy="3240000"/>
            </a:xfrm>
            <a:prstGeom prst="rect">
              <a:avLst/>
            </a:prstGeom>
            <a:solidFill>
              <a:srgbClr val="25B1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AF39FB24-B5A4-81D3-0EA4-95C7191023C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5400000">
              <a:off x="-1523" y="1807445"/>
              <a:ext cx="3243079" cy="3240031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9D060800-B7AB-63FD-EA24-369378A4F8DF}"/>
              </a:ext>
            </a:extLst>
          </p:cNvPr>
          <p:cNvSpPr txBox="1"/>
          <p:nvPr/>
        </p:nvSpPr>
        <p:spPr>
          <a:xfrm>
            <a:off x="3499200" y="2815643"/>
            <a:ext cx="7663630" cy="428002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400" dirty="0"/>
              <a:t>You have now completed Unit 4.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68593BF-4BEE-2086-1B40-EC8859E1E5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0225" y="236365"/>
            <a:ext cx="2141567" cy="65585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D3E103A-B4A6-49A9-9DE5-C38654D1AF97}"/>
              </a:ext>
            </a:extLst>
          </p:cNvPr>
          <p:cNvSpPr txBox="1"/>
          <p:nvPr/>
        </p:nvSpPr>
        <p:spPr>
          <a:xfrm>
            <a:off x="3499200" y="3563214"/>
            <a:ext cx="7528029" cy="428002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400" dirty="0"/>
              <a:t>Now try the end-of-module quiz.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14363557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B1B7C6B9-D03A-9C24-1D70-4EFD1EB0386E}"/>
              </a:ext>
            </a:extLst>
          </p:cNvPr>
          <p:cNvGrpSpPr/>
          <p:nvPr/>
        </p:nvGrpSpPr>
        <p:grpSpPr>
          <a:xfrm>
            <a:off x="1" y="1805920"/>
            <a:ext cx="12175670" cy="3243080"/>
            <a:chOff x="1" y="1805920"/>
            <a:chExt cx="12175670" cy="3243080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C722E496-F0A4-4BBC-8A7E-23EC7AF1D461}"/>
                </a:ext>
              </a:extLst>
            </p:cNvPr>
            <p:cNvSpPr/>
            <p:nvPr/>
          </p:nvSpPr>
          <p:spPr>
            <a:xfrm>
              <a:off x="3225226" y="1805920"/>
              <a:ext cx="8950445" cy="3240000"/>
            </a:xfrm>
            <a:prstGeom prst="rect">
              <a:avLst/>
            </a:prstGeom>
            <a:solidFill>
              <a:srgbClr val="25B1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AF39FB24-B5A4-81D3-0EA4-95C7191023C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5400000">
              <a:off x="-1523" y="1807445"/>
              <a:ext cx="3243079" cy="3240031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9D060800-B7AB-63FD-EA24-369378A4F8DF}"/>
              </a:ext>
            </a:extLst>
          </p:cNvPr>
          <p:cNvSpPr txBox="1"/>
          <p:nvPr/>
        </p:nvSpPr>
        <p:spPr>
          <a:xfrm>
            <a:off x="3499200" y="2825477"/>
            <a:ext cx="7663630" cy="428002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400" dirty="0"/>
              <a:t>By the end of this unit, you will: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68593BF-4BEE-2086-1B40-EC8859E1E5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0225" y="236365"/>
            <a:ext cx="2141567" cy="65585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B51BEA6-30C4-BF3A-513C-068EAD4C8451}"/>
              </a:ext>
            </a:extLst>
          </p:cNvPr>
          <p:cNvSpPr txBox="1"/>
          <p:nvPr/>
        </p:nvSpPr>
        <p:spPr>
          <a:xfrm>
            <a:off x="3782477" y="3368878"/>
            <a:ext cx="8278894" cy="760401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400" dirty="0"/>
              <a:t>describe the organization of a country HHFA data review and interpretation process</a:t>
            </a:r>
          </a:p>
        </p:txBody>
      </p:sp>
      <p:pic>
        <p:nvPicPr>
          <p:cNvPr id="3" name="bullet white">
            <a:extLst>
              <a:ext uri="{FF2B5EF4-FFF2-40B4-BE49-F238E27FC236}">
                <a16:creationId xmlns:a16="http://schemas.microsoft.com/office/drawing/2014/main" id="{5144A0A6-322A-4B3E-AD56-6C04AF562DC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1777" y="3513744"/>
            <a:ext cx="117692" cy="122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40685819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>
            <a:extLst>
              <a:ext uri="{FF2B5EF4-FFF2-40B4-BE49-F238E27FC236}">
                <a16:creationId xmlns:a16="http://schemas.microsoft.com/office/drawing/2014/main" id="{84D8390B-55BB-DC68-6C38-234C5F4C2E56}"/>
              </a:ext>
            </a:extLst>
          </p:cNvPr>
          <p:cNvGrpSpPr/>
          <p:nvPr/>
        </p:nvGrpSpPr>
        <p:grpSpPr>
          <a:xfrm>
            <a:off x="-1235" y="-815"/>
            <a:ext cx="12085079" cy="611122"/>
            <a:chOff x="-1235" y="-815"/>
            <a:chExt cx="12085079" cy="611122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DAD478BE-FBDA-DC64-8558-B8C0FB8235B4}"/>
                </a:ext>
              </a:extLst>
            </p:cNvPr>
            <p:cNvSpPr txBox="1"/>
            <p:nvPr/>
          </p:nvSpPr>
          <p:spPr>
            <a:xfrm>
              <a:off x="734149" y="21600"/>
              <a:ext cx="11349695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3200" dirty="0">
                  <a:solidFill>
                    <a:srgbClr val="595959"/>
                  </a:solidFill>
                </a:rPr>
                <a:t>Organizing HHFA data review and interpretation processes</a:t>
              </a:r>
            </a:p>
          </p:txBody>
        </p: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2BBCD590-2449-7FDC-111E-501E5119F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5400000">
              <a:off x="-1522" y="-528"/>
              <a:ext cx="611122" cy="610548"/>
            </a:xfrm>
            <a:prstGeom prst="rect">
              <a:avLst/>
            </a:prstGeom>
          </p:spPr>
        </p:pic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E40AB595-1D04-4301-9FF7-4B67E59FB817}"/>
              </a:ext>
            </a:extLst>
          </p:cNvPr>
          <p:cNvSpPr txBox="1"/>
          <p:nvPr/>
        </p:nvSpPr>
        <p:spPr>
          <a:xfrm>
            <a:off x="609313" y="3424355"/>
            <a:ext cx="3524036" cy="1958535"/>
          </a:xfrm>
          <a:prstGeom prst="rect">
            <a:avLst/>
          </a:prstGeom>
          <a:solidFill>
            <a:srgbClr val="98D7CE"/>
          </a:solidFill>
        </p:spPr>
        <p:txBody>
          <a:bodyPr vert="horz" wrap="square" lIns="91440" tIns="504000" rIns="91440" bIns="45720" rtlCol="0" anchor="ctr">
            <a:no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2400" dirty="0">
                <a:solidFill>
                  <a:srgbClr val="595959"/>
                </a:solidFill>
              </a:rPr>
              <a:t>core HHFA data analysis team</a:t>
            </a:r>
          </a:p>
        </p:txBody>
      </p:sp>
      <p:grpSp>
        <p:nvGrpSpPr>
          <p:cNvPr id="20" name="circle 1">
            <a:extLst>
              <a:ext uri="{FF2B5EF4-FFF2-40B4-BE49-F238E27FC236}">
                <a16:creationId xmlns:a16="http://schemas.microsoft.com/office/drawing/2014/main" id="{236A5EBF-9235-41A8-9E62-C0E7C49F5535}"/>
              </a:ext>
            </a:extLst>
          </p:cNvPr>
          <p:cNvGrpSpPr/>
          <p:nvPr/>
        </p:nvGrpSpPr>
        <p:grpSpPr>
          <a:xfrm>
            <a:off x="1171498" y="1612963"/>
            <a:ext cx="2399666" cy="2399666"/>
            <a:chOff x="470234" y="1852537"/>
            <a:chExt cx="2295039" cy="2295039"/>
          </a:xfrm>
        </p:grpSpPr>
        <p:sp>
          <p:nvSpPr>
            <p:cNvPr id="21" name="circle">
              <a:extLst>
                <a:ext uri="{FF2B5EF4-FFF2-40B4-BE49-F238E27FC236}">
                  <a16:creationId xmlns:a16="http://schemas.microsoft.com/office/drawing/2014/main" id="{3D462AD9-EE6E-468F-98A6-1EA4252DE7E8}"/>
                </a:ext>
              </a:extLst>
            </p:cNvPr>
            <p:cNvSpPr/>
            <p:nvPr/>
          </p:nvSpPr>
          <p:spPr>
            <a:xfrm>
              <a:off x="470234" y="1852537"/>
              <a:ext cx="2295039" cy="2295039"/>
            </a:xfrm>
            <a:prstGeom prst="ellipse">
              <a:avLst/>
            </a:prstGeom>
            <a:solidFill>
              <a:srgbClr val="CBEB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DE0BB92E-092E-46A9-9D6E-E1637231D52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1184" y="2101395"/>
              <a:ext cx="1864054" cy="1864054"/>
            </a:xfrm>
            <a:prstGeom prst="rect">
              <a:avLst/>
            </a:prstGeom>
          </p:spPr>
        </p:pic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B3609AD5-DDE7-424F-97B5-962065F383CE}"/>
              </a:ext>
            </a:extLst>
          </p:cNvPr>
          <p:cNvSpPr txBox="1"/>
          <p:nvPr/>
        </p:nvSpPr>
        <p:spPr>
          <a:xfrm>
            <a:off x="4418757" y="3424355"/>
            <a:ext cx="3524036" cy="1958535"/>
          </a:xfrm>
          <a:prstGeom prst="rect">
            <a:avLst/>
          </a:prstGeom>
          <a:solidFill>
            <a:srgbClr val="98D7CE"/>
          </a:solidFill>
        </p:spPr>
        <p:txBody>
          <a:bodyPr vert="horz" wrap="square" lIns="91440" tIns="504000" rIns="91440" bIns="45720" rtlCol="0" anchor="ctr">
            <a:no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2400" dirty="0">
                <a:solidFill>
                  <a:srgbClr val="595959"/>
                </a:solidFill>
              </a:rPr>
              <a:t>leads processes and meetings</a:t>
            </a:r>
          </a:p>
        </p:txBody>
      </p:sp>
      <p:grpSp>
        <p:nvGrpSpPr>
          <p:cNvPr id="24" name="circle 1">
            <a:extLst>
              <a:ext uri="{FF2B5EF4-FFF2-40B4-BE49-F238E27FC236}">
                <a16:creationId xmlns:a16="http://schemas.microsoft.com/office/drawing/2014/main" id="{ECE31020-7A9E-4AFC-B068-495F650FB53D}"/>
              </a:ext>
            </a:extLst>
          </p:cNvPr>
          <p:cNvGrpSpPr/>
          <p:nvPr/>
        </p:nvGrpSpPr>
        <p:grpSpPr>
          <a:xfrm>
            <a:off x="4980942" y="1612963"/>
            <a:ext cx="2399666" cy="2399666"/>
            <a:chOff x="470234" y="1852537"/>
            <a:chExt cx="2295039" cy="2295039"/>
          </a:xfrm>
        </p:grpSpPr>
        <p:sp>
          <p:nvSpPr>
            <p:cNvPr id="25" name="circle">
              <a:extLst>
                <a:ext uri="{FF2B5EF4-FFF2-40B4-BE49-F238E27FC236}">
                  <a16:creationId xmlns:a16="http://schemas.microsoft.com/office/drawing/2014/main" id="{B21710FD-E0AC-4FAC-90F0-87AB18A0CF1A}"/>
                </a:ext>
              </a:extLst>
            </p:cNvPr>
            <p:cNvSpPr/>
            <p:nvPr/>
          </p:nvSpPr>
          <p:spPr>
            <a:xfrm>
              <a:off x="470234" y="1852537"/>
              <a:ext cx="2295039" cy="2295039"/>
            </a:xfrm>
            <a:prstGeom prst="ellipse">
              <a:avLst/>
            </a:prstGeom>
            <a:solidFill>
              <a:srgbClr val="CBEB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EAB5B314-717F-405D-B464-0189DB93C54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9698" y="2249386"/>
              <a:ext cx="1798796" cy="1560046"/>
            </a:xfrm>
            <a:prstGeom prst="rect">
              <a:avLst/>
            </a:prstGeom>
          </p:spPr>
        </p:pic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A76392AC-CDA7-4825-BA3A-E955F5559A69}"/>
              </a:ext>
            </a:extLst>
          </p:cNvPr>
          <p:cNvSpPr txBox="1"/>
          <p:nvPr/>
        </p:nvSpPr>
        <p:spPr>
          <a:xfrm>
            <a:off x="8228201" y="3424355"/>
            <a:ext cx="3524036" cy="1958535"/>
          </a:xfrm>
          <a:prstGeom prst="rect">
            <a:avLst/>
          </a:prstGeom>
          <a:solidFill>
            <a:srgbClr val="98D7CE"/>
          </a:solidFill>
        </p:spPr>
        <p:txBody>
          <a:bodyPr vert="horz" wrap="square" lIns="91440" tIns="504000" rIns="91440" bIns="45720" rtlCol="0" anchor="ctr">
            <a:no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2400" dirty="0">
                <a:solidFill>
                  <a:srgbClr val="595959"/>
                </a:solidFill>
              </a:rPr>
              <a:t>HHFA report</a:t>
            </a:r>
          </a:p>
        </p:txBody>
      </p:sp>
      <p:grpSp>
        <p:nvGrpSpPr>
          <p:cNvPr id="28" name="circle 1">
            <a:extLst>
              <a:ext uri="{FF2B5EF4-FFF2-40B4-BE49-F238E27FC236}">
                <a16:creationId xmlns:a16="http://schemas.microsoft.com/office/drawing/2014/main" id="{A28F9374-821C-470D-A749-DB188AD4087B}"/>
              </a:ext>
            </a:extLst>
          </p:cNvPr>
          <p:cNvGrpSpPr/>
          <p:nvPr/>
        </p:nvGrpSpPr>
        <p:grpSpPr>
          <a:xfrm>
            <a:off x="8790386" y="1612963"/>
            <a:ext cx="2399666" cy="2399666"/>
            <a:chOff x="470234" y="1852537"/>
            <a:chExt cx="2295039" cy="2295039"/>
          </a:xfrm>
        </p:grpSpPr>
        <p:sp>
          <p:nvSpPr>
            <p:cNvPr id="29" name="circle">
              <a:extLst>
                <a:ext uri="{FF2B5EF4-FFF2-40B4-BE49-F238E27FC236}">
                  <a16:creationId xmlns:a16="http://schemas.microsoft.com/office/drawing/2014/main" id="{997C03C0-D688-429D-A165-320975D5781C}"/>
                </a:ext>
              </a:extLst>
            </p:cNvPr>
            <p:cNvSpPr/>
            <p:nvPr/>
          </p:nvSpPr>
          <p:spPr>
            <a:xfrm>
              <a:off x="470234" y="1852537"/>
              <a:ext cx="2295039" cy="2295039"/>
            </a:xfrm>
            <a:prstGeom prst="ellipse">
              <a:avLst/>
            </a:prstGeom>
            <a:solidFill>
              <a:srgbClr val="CBEB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B6EF80B7-E1FC-4EF5-A17A-FE0E254E03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6535" y="2208075"/>
              <a:ext cx="1093026" cy="1560046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3296226044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3" grpId="0" animBg="1"/>
      <p:bldP spid="2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>
            <a:extLst>
              <a:ext uri="{FF2B5EF4-FFF2-40B4-BE49-F238E27FC236}">
                <a16:creationId xmlns:a16="http://schemas.microsoft.com/office/drawing/2014/main" id="{84D8390B-55BB-DC68-6C38-234C5F4C2E56}"/>
              </a:ext>
            </a:extLst>
          </p:cNvPr>
          <p:cNvGrpSpPr/>
          <p:nvPr/>
        </p:nvGrpSpPr>
        <p:grpSpPr>
          <a:xfrm>
            <a:off x="-1235" y="-815"/>
            <a:ext cx="12075247" cy="611122"/>
            <a:chOff x="-1235" y="-815"/>
            <a:chExt cx="12075247" cy="611122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DAD478BE-FBDA-DC64-8558-B8C0FB8235B4}"/>
                </a:ext>
              </a:extLst>
            </p:cNvPr>
            <p:cNvSpPr txBox="1"/>
            <p:nvPr/>
          </p:nvSpPr>
          <p:spPr>
            <a:xfrm>
              <a:off x="734149" y="21600"/>
              <a:ext cx="11339863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3200" dirty="0">
                  <a:solidFill>
                    <a:srgbClr val="595959"/>
                  </a:solidFill>
                </a:rPr>
                <a:t>Organizing HHFA data review and interpretation processes</a:t>
              </a:r>
            </a:p>
          </p:txBody>
        </p: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2BBCD590-2449-7FDC-111E-501E5119F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5400000">
              <a:off x="-1522" y="-528"/>
              <a:ext cx="611122" cy="610548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51FBAF18-7324-06C4-EDC1-BA1C07448FE3}"/>
              </a:ext>
            </a:extLst>
          </p:cNvPr>
          <p:cNvSpPr txBox="1"/>
          <p:nvPr/>
        </p:nvSpPr>
        <p:spPr>
          <a:xfrm>
            <a:off x="5659842" y="2049695"/>
            <a:ext cx="4961891" cy="42800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HHFA core data analysis team:</a:t>
            </a:r>
          </a:p>
        </p:txBody>
      </p:sp>
      <p:sp>
        <p:nvSpPr>
          <p:cNvPr id="13" name="bulletText1">
            <a:extLst>
              <a:ext uri="{FF2B5EF4-FFF2-40B4-BE49-F238E27FC236}">
                <a16:creationId xmlns:a16="http://schemas.microsoft.com/office/drawing/2014/main" id="{1A888DB7-7699-4793-8D18-791EAB9E320D}"/>
              </a:ext>
            </a:extLst>
          </p:cNvPr>
          <p:cNvSpPr txBox="1"/>
          <p:nvPr/>
        </p:nvSpPr>
        <p:spPr>
          <a:xfrm>
            <a:off x="6387154" y="2778824"/>
            <a:ext cx="5334649" cy="461665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data analysts</a:t>
            </a:r>
          </a:p>
        </p:txBody>
      </p:sp>
      <p:sp>
        <p:nvSpPr>
          <p:cNvPr id="14" name="bulletText2">
            <a:extLst>
              <a:ext uri="{FF2B5EF4-FFF2-40B4-BE49-F238E27FC236}">
                <a16:creationId xmlns:a16="http://schemas.microsoft.com/office/drawing/2014/main" id="{D712CC60-CE7B-4135-B74A-1E3EAD1A9728}"/>
              </a:ext>
            </a:extLst>
          </p:cNvPr>
          <p:cNvSpPr txBox="1"/>
          <p:nvPr/>
        </p:nvSpPr>
        <p:spPr>
          <a:xfrm>
            <a:off x="6387154" y="3538793"/>
            <a:ext cx="5334649" cy="461665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monitoring and evaluation experts</a:t>
            </a:r>
          </a:p>
        </p:txBody>
      </p:sp>
      <p:sp>
        <p:nvSpPr>
          <p:cNvPr id="15" name="bulletText3">
            <a:extLst>
              <a:ext uri="{FF2B5EF4-FFF2-40B4-BE49-F238E27FC236}">
                <a16:creationId xmlns:a16="http://schemas.microsoft.com/office/drawing/2014/main" id="{315247FE-E925-4CFA-A1E3-58C2C4C99F64}"/>
              </a:ext>
            </a:extLst>
          </p:cNvPr>
          <p:cNvSpPr txBox="1"/>
          <p:nvPr/>
        </p:nvSpPr>
        <p:spPr>
          <a:xfrm>
            <a:off x="6387154" y="4298762"/>
            <a:ext cx="4833203" cy="461665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health systems experts</a:t>
            </a:r>
          </a:p>
        </p:txBody>
      </p:sp>
      <p:pic>
        <p:nvPicPr>
          <p:cNvPr id="19" name="bullet01">
            <a:extLst>
              <a:ext uri="{FF2B5EF4-FFF2-40B4-BE49-F238E27FC236}">
                <a16:creationId xmlns:a16="http://schemas.microsoft.com/office/drawing/2014/main" id="{20DCD6F6-9F3E-4895-9E15-7A47919200A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8784" y="2948456"/>
            <a:ext cx="117692" cy="122400"/>
          </a:xfrm>
          <a:prstGeom prst="rect">
            <a:avLst/>
          </a:prstGeom>
        </p:spPr>
      </p:pic>
      <p:pic>
        <p:nvPicPr>
          <p:cNvPr id="20" name="bullet02">
            <a:extLst>
              <a:ext uri="{FF2B5EF4-FFF2-40B4-BE49-F238E27FC236}">
                <a16:creationId xmlns:a16="http://schemas.microsoft.com/office/drawing/2014/main" id="{AECBC5DA-F1EB-4B8E-8474-3323E18DF0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8784" y="3723974"/>
            <a:ext cx="117692" cy="122400"/>
          </a:xfrm>
          <a:prstGeom prst="rect">
            <a:avLst/>
          </a:prstGeom>
        </p:spPr>
      </p:pic>
      <p:pic>
        <p:nvPicPr>
          <p:cNvPr id="21" name="bullet03">
            <a:extLst>
              <a:ext uri="{FF2B5EF4-FFF2-40B4-BE49-F238E27FC236}">
                <a16:creationId xmlns:a16="http://schemas.microsoft.com/office/drawing/2014/main" id="{68792266-CFE1-4EFA-BCEE-7EB98A0888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8784" y="4480113"/>
            <a:ext cx="117692" cy="122400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27FE562D-D83A-47BA-ADF0-C0B88A2CC30B}"/>
              </a:ext>
            </a:extLst>
          </p:cNvPr>
          <p:cNvGrpSpPr/>
          <p:nvPr/>
        </p:nvGrpSpPr>
        <p:grpSpPr>
          <a:xfrm>
            <a:off x="734150" y="1491323"/>
            <a:ext cx="3875353" cy="3875353"/>
            <a:chOff x="438171" y="1469910"/>
            <a:chExt cx="4106641" cy="4106641"/>
          </a:xfrm>
        </p:grpSpPr>
        <p:sp>
          <p:nvSpPr>
            <p:cNvPr id="17" name="circle">
              <a:extLst>
                <a:ext uri="{FF2B5EF4-FFF2-40B4-BE49-F238E27FC236}">
                  <a16:creationId xmlns:a16="http://schemas.microsoft.com/office/drawing/2014/main" id="{C843F263-6B97-4A5E-B5EF-C8784F697248}"/>
                </a:ext>
              </a:extLst>
            </p:cNvPr>
            <p:cNvSpPr/>
            <p:nvPr/>
          </p:nvSpPr>
          <p:spPr>
            <a:xfrm>
              <a:off x="438171" y="1469910"/>
              <a:ext cx="4106641" cy="4106641"/>
            </a:xfrm>
            <a:prstGeom prst="ellipse">
              <a:avLst/>
            </a:prstGeom>
            <a:solidFill>
              <a:srgbClr val="CBEB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5210F5A5-5D43-47EF-AF57-8E740A5C80B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0875" y="1955452"/>
              <a:ext cx="3310367" cy="3310367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3672254518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3" grpId="0"/>
      <p:bldP spid="14" grpId="0"/>
      <p:bldP spid="1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>
            <a:extLst>
              <a:ext uri="{FF2B5EF4-FFF2-40B4-BE49-F238E27FC236}">
                <a16:creationId xmlns:a16="http://schemas.microsoft.com/office/drawing/2014/main" id="{84D8390B-55BB-DC68-6C38-234C5F4C2E56}"/>
              </a:ext>
            </a:extLst>
          </p:cNvPr>
          <p:cNvGrpSpPr/>
          <p:nvPr/>
        </p:nvGrpSpPr>
        <p:grpSpPr>
          <a:xfrm>
            <a:off x="-1235" y="-815"/>
            <a:ext cx="12042547" cy="611122"/>
            <a:chOff x="-1235" y="-815"/>
            <a:chExt cx="12042547" cy="611122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DAD478BE-FBDA-DC64-8558-B8C0FB8235B4}"/>
                </a:ext>
              </a:extLst>
            </p:cNvPr>
            <p:cNvSpPr txBox="1"/>
            <p:nvPr/>
          </p:nvSpPr>
          <p:spPr>
            <a:xfrm>
              <a:off x="734150" y="21600"/>
              <a:ext cx="11307162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3200" dirty="0">
                  <a:solidFill>
                    <a:srgbClr val="595959"/>
                  </a:solidFill>
                </a:rPr>
                <a:t>Organizing HHFA data review and interpretation processes</a:t>
              </a:r>
            </a:p>
          </p:txBody>
        </p: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2BBCD590-2449-7FDC-111E-501E5119F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5400000">
              <a:off x="-1522" y="-528"/>
              <a:ext cx="611122" cy="610548"/>
            </a:xfrm>
            <a:prstGeom prst="rect">
              <a:avLst/>
            </a:prstGeom>
          </p:spPr>
        </p:pic>
      </p:grpSp>
      <p:sp>
        <p:nvSpPr>
          <p:cNvPr id="13" name="bulletText2">
            <a:extLst>
              <a:ext uri="{FF2B5EF4-FFF2-40B4-BE49-F238E27FC236}">
                <a16:creationId xmlns:a16="http://schemas.microsoft.com/office/drawing/2014/main" id="{1A888DB7-7699-4793-8D18-791EAB9E320D}"/>
              </a:ext>
            </a:extLst>
          </p:cNvPr>
          <p:cNvSpPr txBox="1"/>
          <p:nvPr/>
        </p:nvSpPr>
        <p:spPr>
          <a:xfrm>
            <a:off x="5855915" y="2424999"/>
            <a:ext cx="5334649" cy="461665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partners</a:t>
            </a:r>
          </a:p>
        </p:txBody>
      </p:sp>
      <p:sp>
        <p:nvSpPr>
          <p:cNvPr id="14" name="bulletText3">
            <a:extLst>
              <a:ext uri="{FF2B5EF4-FFF2-40B4-BE49-F238E27FC236}">
                <a16:creationId xmlns:a16="http://schemas.microsoft.com/office/drawing/2014/main" id="{D712CC60-CE7B-4135-B74A-1E3EAD1A9728}"/>
              </a:ext>
            </a:extLst>
          </p:cNvPr>
          <p:cNvSpPr txBox="1"/>
          <p:nvPr/>
        </p:nvSpPr>
        <p:spPr>
          <a:xfrm>
            <a:off x="5855915" y="3184968"/>
            <a:ext cx="5334649" cy="461665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academic institutions</a:t>
            </a:r>
          </a:p>
        </p:txBody>
      </p:sp>
      <p:sp>
        <p:nvSpPr>
          <p:cNvPr id="15" name="bulletText4">
            <a:extLst>
              <a:ext uri="{FF2B5EF4-FFF2-40B4-BE49-F238E27FC236}">
                <a16:creationId xmlns:a16="http://schemas.microsoft.com/office/drawing/2014/main" id="{315247FE-E925-4CFA-A1E3-58C2C4C99F64}"/>
              </a:ext>
            </a:extLst>
          </p:cNvPr>
          <p:cNvSpPr txBox="1"/>
          <p:nvPr/>
        </p:nvSpPr>
        <p:spPr>
          <a:xfrm>
            <a:off x="5855915" y="3944937"/>
            <a:ext cx="4833203" cy="461665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consultants</a:t>
            </a:r>
          </a:p>
        </p:txBody>
      </p:sp>
      <p:pic>
        <p:nvPicPr>
          <p:cNvPr id="19" name="bullet02">
            <a:extLst>
              <a:ext uri="{FF2B5EF4-FFF2-40B4-BE49-F238E27FC236}">
                <a16:creationId xmlns:a16="http://schemas.microsoft.com/office/drawing/2014/main" id="{20DCD6F6-9F3E-4895-9E15-7A47919200A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7545" y="2594631"/>
            <a:ext cx="117692" cy="122400"/>
          </a:xfrm>
          <a:prstGeom prst="rect">
            <a:avLst/>
          </a:prstGeom>
        </p:spPr>
      </p:pic>
      <p:pic>
        <p:nvPicPr>
          <p:cNvPr id="20" name="bullet03">
            <a:extLst>
              <a:ext uri="{FF2B5EF4-FFF2-40B4-BE49-F238E27FC236}">
                <a16:creationId xmlns:a16="http://schemas.microsoft.com/office/drawing/2014/main" id="{AECBC5DA-F1EB-4B8E-8474-3323E18DF0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7545" y="3370149"/>
            <a:ext cx="117692" cy="122400"/>
          </a:xfrm>
          <a:prstGeom prst="rect">
            <a:avLst/>
          </a:prstGeom>
        </p:spPr>
      </p:pic>
      <p:pic>
        <p:nvPicPr>
          <p:cNvPr id="21" name="bullet04">
            <a:extLst>
              <a:ext uri="{FF2B5EF4-FFF2-40B4-BE49-F238E27FC236}">
                <a16:creationId xmlns:a16="http://schemas.microsoft.com/office/drawing/2014/main" id="{68792266-CFE1-4EFA-BCEE-7EB98A0888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7545" y="4126288"/>
            <a:ext cx="117692" cy="122400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27FE562D-D83A-47BA-ADF0-C0B88A2CC30B}"/>
              </a:ext>
            </a:extLst>
          </p:cNvPr>
          <p:cNvGrpSpPr/>
          <p:nvPr/>
        </p:nvGrpSpPr>
        <p:grpSpPr>
          <a:xfrm>
            <a:off x="734150" y="1491323"/>
            <a:ext cx="3875353" cy="3875353"/>
            <a:chOff x="438171" y="1469910"/>
            <a:chExt cx="4106641" cy="4106641"/>
          </a:xfrm>
        </p:grpSpPr>
        <p:sp>
          <p:nvSpPr>
            <p:cNvPr id="17" name="circle">
              <a:extLst>
                <a:ext uri="{FF2B5EF4-FFF2-40B4-BE49-F238E27FC236}">
                  <a16:creationId xmlns:a16="http://schemas.microsoft.com/office/drawing/2014/main" id="{C843F263-6B97-4A5E-B5EF-C8784F697248}"/>
                </a:ext>
              </a:extLst>
            </p:cNvPr>
            <p:cNvSpPr/>
            <p:nvPr/>
          </p:nvSpPr>
          <p:spPr>
            <a:xfrm>
              <a:off x="438171" y="1469910"/>
              <a:ext cx="4106641" cy="4106641"/>
            </a:xfrm>
            <a:prstGeom prst="ellipse">
              <a:avLst/>
            </a:prstGeom>
            <a:solidFill>
              <a:srgbClr val="CBEB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5210F5A5-5D43-47EF-AF57-8E740A5C80B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0875" y="1955452"/>
              <a:ext cx="3310367" cy="3310367"/>
            </a:xfrm>
            <a:prstGeom prst="rect">
              <a:avLst/>
            </a:prstGeom>
          </p:spPr>
        </p:pic>
      </p:grpSp>
      <p:sp>
        <p:nvSpPr>
          <p:cNvPr id="22" name="bulletText1">
            <a:extLst>
              <a:ext uri="{FF2B5EF4-FFF2-40B4-BE49-F238E27FC236}">
                <a16:creationId xmlns:a16="http://schemas.microsoft.com/office/drawing/2014/main" id="{100A61DC-FD2A-45D8-ADD9-EA4B784D6C4C}"/>
              </a:ext>
            </a:extLst>
          </p:cNvPr>
          <p:cNvSpPr txBox="1"/>
          <p:nvPr/>
        </p:nvSpPr>
        <p:spPr>
          <a:xfrm>
            <a:off x="5855553" y="1662571"/>
            <a:ext cx="5334649" cy="461665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staff of the ministry of health</a:t>
            </a:r>
          </a:p>
        </p:txBody>
      </p:sp>
      <p:pic>
        <p:nvPicPr>
          <p:cNvPr id="23" name="bullet01">
            <a:extLst>
              <a:ext uri="{FF2B5EF4-FFF2-40B4-BE49-F238E27FC236}">
                <a16:creationId xmlns:a16="http://schemas.microsoft.com/office/drawing/2014/main" id="{D6B09E20-EEBD-4E07-8659-3310F60AB3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7183" y="1832203"/>
            <a:ext cx="117692" cy="122400"/>
          </a:xfrm>
          <a:prstGeom prst="rect">
            <a:avLst/>
          </a:prstGeom>
        </p:spPr>
      </p:pic>
      <p:sp>
        <p:nvSpPr>
          <p:cNvPr id="24" name="bracket">
            <a:extLst>
              <a:ext uri="{FF2B5EF4-FFF2-40B4-BE49-F238E27FC236}">
                <a16:creationId xmlns:a16="http://schemas.microsoft.com/office/drawing/2014/main" id="{29F8E23F-7358-46E5-8EC3-C5436DA00E61}"/>
              </a:ext>
            </a:extLst>
          </p:cNvPr>
          <p:cNvSpPr/>
          <p:nvPr/>
        </p:nvSpPr>
        <p:spPr>
          <a:xfrm rot="16200000" flipH="1" flipV="1">
            <a:off x="7834303" y="2269541"/>
            <a:ext cx="101269" cy="4715511"/>
          </a:xfrm>
          <a:prstGeom prst="rightBracket">
            <a:avLst/>
          </a:prstGeom>
          <a:ln w="28575">
            <a:solidFill>
              <a:srgbClr val="31B0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HHFA modules caption">
            <a:extLst>
              <a:ext uri="{FF2B5EF4-FFF2-40B4-BE49-F238E27FC236}">
                <a16:creationId xmlns:a16="http://schemas.microsoft.com/office/drawing/2014/main" id="{14CBEE5F-1346-4DC7-846C-F5B7D30F86DD}"/>
              </a:ext>
            </a:extLst>
          </p:cNvPr>
          <p:cNvSpPr txBox="1"/>
          <p:nvPr/>
        </p:nvSpPr>
        <p:spPr>
          <a:xfrm>
            <a:off x="5527180" y="4876291"/>
            <a:ext cx="4833203" cy="461665"/>
          </a:xfrm>
          <a:prstGeom prst="rect">
            <a:avLst/>
          </a:prstGeom>
          <a:solidFill>
            <a:srgbClr val="CBEBE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rgbClr val="595959"/>
                </a:solidFill>
              </a:rPr>
              <a:t>“insiders” and “outsiders”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85998803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22" grpId="0"/>
      <p:bldP spid="24" grpId="0" animBg="1"/>
      <p:bldP spid="2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header">
            <a:extLst>
              <a:ext uri="{FF2B5EF4-FFF2-40B4-BE49-F238E27FC236}">
                <a16:creationId xmlns:a16="http://schemas.microsoft.com/office/drawing/2014/main" id="{84D8390B-55BB-DC68-6C38-234C5F4C2E56}"/>
              </a:ext>
            </a:extLst>
          </p:cNvPr>
          <p:cNvGrpSpPr/>
          <p:nvPr/>
        </p:nvGrpSpPr>
        <p:grpSpPr>
          <a:xfrm>
            <a:off x="-1235" y="-815"/>
            <a:ext cx="11991177" cy="611122"/>
            <a:chOff x="-1235" y="-815"/>
            <a:chExt cx="11991177" cy="611122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DAD478BE-FBDA-DC64-8558-B8C0FB8235B4}"/>
                </a:ext>
              </a:extLst>
            </p:cNvPr>
            <p:cNvSpPr txBox="1"/>
            <p:nvPr/>
          </p:nvSpPr>
          <p:spPr>
            <a:xfrm>
              <a:off x="734150" y="21600"/>
              <a:ext cx="11255792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3200" dirty="0">
                  <a:solidFill>
                    <a:srgbClr val="595959"/>
                  </a:solidFill>
                </a:rPr>
                <a:t>Organizing HHFA data review and interpretation processes</a:t>
              </a:r>
            </a:p>
          </p:txBody>
        </p: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2BBCD590-2449-7FDC-111E-501E5119F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5400000">
              <a:off x="-1522" y="-528"/>
              <a:ext cx="611122" cy="610548"/>
            </a:xfrm>
            <a:prstGeom prst="rect">
              <a:avLst/>
            </a:prstGeom>
          </p:spPr>
        </p:pic>
      </p:grpSp>
      <p:sp>
        <p:nvSpPr>
          <p:cNvPr id="28" name="grid1">
            <a:extLst>
              <a:ext uri="{FF2B5EF4-FFF2-40B4-BE49-F238E27FC236}">
                <a16:creationId xmlns:a16="http://schemas.microsoft.com/office/drawing/2014/main" id="{B5C4B6B8-6A33-4A61-912E-A44FEBBA8D74}"/>
              </a:ext>
            </a:extLst>
          </p:cNvPr>
          <p:cNvSpPr txBox="1"/>
          <p:nvPr/>
        </p:nvSpPr>
        <p:spPr>
          <a:xfrm>
            <a:off x="712385" y="1348152"/>
            <a:ext cx="5360074" cy="4630615"/>
          </a:xfrm>
          <a:prstGeom prst="rect">
            <a:avLst/>
          </a:prstGeom>
          <a:solidFill>
            <a:srgbClr val="CBEBE6"/>
          </a:solidFill>
        </p:spPr>
        <p:txBody>
          <a:bodyPr vert="horz" wrap="square" lIns="91440" tIns="45720" rIns="91440" bIns="45720" rtlCol="0" anchor="ctr">
            <a:no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GB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9" name="grid2">
            <a:extLst>
              <a:ext uri="{FF2B5EF4-FFF2-40B4-BE49-F238E27FC236}">
                <a16:creationId xmlns:a16="http://schemas.microsoft.com/office/drawing/2014/main" id="{95572B67-2BA1-442F-B96D-B3BAFA9A47C6}"/>
              </a:ext>
            </a:extLst>
          </p:cNvPr>
          <p:cNvSpPr txBox="1"/>
          <p:nvPr/>
        </p:nvSpPr>
        <p:spPr>
          <a:xfrm>
            <a:off x="6199796" y="1348152"/>
            <a:ext cx="5360074" cy="4630615"/>
          </a:xfrm>
          <a:prstGeom prst="rect">
            <a:avLst/>
          </a:prstGeom>
          <a:solidFill>
            <a:srgbClr val="C7DDF1"/>
          </a:solidFill>
        </p:spPr>
        <p:txBody>
          <a:bodyPr vert="horz" wrap="square" lIns="91440" tIns="45720" rIns="91440" bIns="45720" rtlCol="0" anchor="ctr">
            <a:no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GB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Sentence stem">
            <a:extLst>
              <a:ext uri="{FF2B5EF4-FFF2-40B4-BE49-F238E27FC236}">
                <a16:creationId xmlns:a16="http://schemas.microsoft.com/office/drawing/2014/main" id="{51FBAF18-7324-06C4-EDC1-BA1C07448FE3}"/>
              </a:ext>
            </a:extLst>
          </p:cNvPr>
          <p:cNvSpPr txBox="1"/>
          <p:nvPr/>
        </p:nvSpPr>
        <p:spPr>
          <a:xfrm>
            <a:off x="935097" y="1606311"/>
            <a:ext cx="4961891" cy="42800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400" b="1" dirty="0">
                <a:solidFill>
                  <a:srgbClr val="31B09C"/>
                </a:solidFill>
              </a:rPr>
              <a:t>Insiders</a:t>
            </a:r>
          </a:p>
        </p:txBody>
      </p:sp>
      <p:pic>
        <p:nvPicPr>
          <p:cNvPr id="32" name="bullet01">
            <a:extLst>
              <a:ext uri="{FF2B5EF4-FFF2-40B4-BE49-F238E27FC236}">
                <a16:creationId xmlns:a16="http://schemas.microsoft.com/office/drawing/2014/main" id="{E1A0932E-3F6A-45E9-BDCE-C07340C126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073" y="2558505"/>
            <a:ext cx="117692" cy="122400"/>
          </a:xfrm>
          <a:prstGeom prst="rect">
            <a:avLst/>
          </a:prstGeom>
        </p:spPr>
      </p:pic>
      <p:sp>
        <p:nvSpPr>
          <p:cNvPr id="13" name="bulletText1">
            <a:extLst>
              <a:ext uri="{FF2B5EF4-FFF2-40B4-BE49-F238E27FC236}">
                <a16:creationId xmlns:a16="http://schemas.microsoft.com/office/drawing/2014/main" id="{1A888DB7-7699-4793-8D18-791EAB9E320D}"/>
              </a:ext>
            </a:extLst>
          </p:cNvPr>
          <p:cNvSpPr txBox="1"/>
          <p:nvPr/>
        </p:nvSpPr>
        <p:spPr>
          <a:xfrm>
            <a:off x="1345970" y="2394533"/>
            <a:ext cx="4626491" cy="760401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deep understanding of the country / health system</a:t>
            </a:r>
          </a:p>
        </p:txBody>
      </p:sp>
      <p:pic>
        <p:nvPicPr>
          <p:cNvPr id="33" name="bullet02">
            <a:extLst>
              <a:ext uri="{FF2B5EF4-FFF2-40B4-BE49-F238E27FC236}">
                <a16:creationId xmlns:a16="http://schemas.microsoft.com/office/drawing/2014/main" id="{DC66DBF6-E47D-417A-AA54-7F78C177FE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447" y="3526313"/>
            <a:ext cx="117692" cy="122400"/>
          </a:xfrm>
          <a:prstGeom prst="rect">
            <a:avLst/>
          </a:prstGeom>
        </p:spPr>
      </p:pic>
      <p:sp>
        <p:nvSpPr>
          <p:cNvPr id="14" name="bulletText2">
            <a:extLst>
              <a:ext uri="{FF2B5EF4-FFF2-40B4-BE49-F238E27FC236}">
                <a16:creationId xmlns:a16="http://schemas.microsoft.com/office/drawing/2014/main" id="{D712CC60-CE7B-4135-B74A-1E3EAD1A9728}"/>
              </a:ext>
            </a:extLst>
          </p:cNvPr>
          <p:cNvSpPr txBox="1"/>
          <p:nvPr/>
        </p:nvSpPr>
        <p:spPr>
          <a:xfrm>
            <a:off x="1359841" y="3371623"/>
            <a:ext cx="4528729" cy="42800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nationals or long-term residents</a:t>
            </a:r>
          </a:p>
        </p:txBody>
      </p:sp>
      <p:pic>
        <p:nvPicPr>
          <p:cNvPr id="55" name="bullet03">
            <a:extLst>
              <a:ext uri="{FF2B5EF4-FFF2-40B4-BE49-F238E27FC236}">
                <a16:creationId xmlns:a16="http://schemas.microsoft.com/office/drawing/2014/main" id="{1EEA76C8-0CC9-4705-86CC-2D229F933A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447" y="4288829"/>
            <a:ext cx="117692" cy="122400"/>
          </a:xfrm>
          <a:prstGeom prst="rect">
            <a:avLst/>
          </a:prstGeom>
        </p:spPr>
      </p:pic>
      <p:sp>
        <p:nvSpPr>
          <p:cNvPr id="15" name="bulletText3">
            <a:extLst>
              <a:ext uri="{FF2B5EF4-FFF2-40B4-BE49-F238E27FC236}">
                <a16:creationId xmlns:a16="http://schemas.microsoft.com/office/drawing/2014/main" id="{315247FE-E925-4CFA-A1E3-58C2C4C99F64}"/>
              </a:ext>
            </a:extLst>
          </p:cNvPr>
          <p:cNvSpPr txBox="1"/>
          <p:nvPr/>
        </p:nvSpPr>
        <p:spPr>
          <a:xfrm>
            <a:off x="1354714" y="4149705"/>
            <a:ext cx="4633059" cy="42800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may be too close to topic</a:t>
            </a:r>
          </a:p>
        </p:txBody>
      </p:sp>
      <p:pic>
        <p:nvPicPr>
          <p:cNvPr id="56" name="bullet04">
            <a:extLst>
              <a:ext uri="{FF2B5EF4-FFF2-40B4-BE49-F238E27FC236}">
                <a16:creationId xmlns:a16="http://schemas.microsoft.com/office/drawing/2014/main" id="{EABDCB6C-55F0-4FF8-B2A0-5EDE3709DC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447" y="5082697"/>
            <a:ext cx="117692" cy="122400"/>
          </a:xfrm>
          <a:prstGeom prst="rect">
            <a:avLst/>
          </a:prstGeom>
        </p:spPr>
      </p:pic>
      <p:sp>
        <p:nvSpPr>
          <p:cNvPr id="34" name="bulletText4">
            <a:extLst>
              <a:ext uri="{FF2B5EF4-FFF2-40B4-BE49-F238E27FC236}">
                <a16:creationId xmlns:a16="http://schemas.microsoft.com/office/drawing/2014/main" id="{8F83E106-9B3E-44AD-9316-43A6FF900467}"/>
              </a:ext>
            </a:extLst>
          </p:cNvPr>
          <p:cNvSpPr txBox="1"/>
          <p:nvPr/>
        </p:nvSpPr>
        <p:spPr>
          <a:xfrm>
            <a:off x="1383910" y="4933974"/>
            <a:ext cx="4603859" cy="42800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could hinder objectivity</a:t>
            </a:r>
          </a:p>
        </p:txBody>
      </p:sp>
      <p:pic>
        <p:nvPicPr>
          <p:cNvPr id="59" name="bullet05">
            <a:extLst>
              <a:ext uri="{FF2B5EF4-FFF2-40B4-BE49-F238E27FC236}">
                <a16:creationId xmlns:a16="http://schemas.microsoft.com/office/drawing/2014/main" id="{33364EC5-0612-4D32-8839-98B17E552A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0572" y="2542585"/>
            <a:ext cx="117692" cy="122400"/>
          </a:xfrm>
          <a:prstGeom prst="rect">
            <a:avLst/>
          </a:prstGeom>
        </p:spPr>
      </p:pic>
      <p:sp>
        <p:nvSpPr>
          <p:cNvPr id="40" name="bulletText5">
            <a:extLst>
              <a:ext uri="{FF2B5EF4-FFF2-40B4-BE49-F238E27FC236}">
                <a16:creationId xmlns:a16="http://schemas.microsoft.com/office/drawing/2014/main" id="{CBE1C87D-66C2-4D81-AEEB-191DD2EA3AE8}"/>
              </a:ext>
            </a:extLst>
          </p:cNvPr>
          <p:cNvSpPr txBox="1"/>
          <p:nvPr/>
        </p:nvSpPr>
        <p:spPr>
          <a:xfrm>
            <a:off x="6840469" y="2394533"/>
            <a:ext cx="4626491" cy="42800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bring new perspectives</a:t>
            </a:r>
          </a:p>
        </p:txBody>
      </p:sp>
      <p:pic>
        <p:nvPicPr>
          <p:cNvPr id="60" name="bullet06">
            <a:extLst>
              <a:ext uri="{FF2B5EF4-FFF2-40B4-BE49-F238E27FC236}">
                <a16:creationId xmlns:a16="http://schemas.microsoft.com/office/drawing/2014/main" id="{60B10202-E17C-4668-91FD-6A60B6F577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3358" y="3326533"/>
            <a:ext cx="117692" cy="122400"/>
          </a:xfrm>
          <a:prstGeom prst="rect">
            <a:avLst/>
          </a:prstGeom>
        </p:spPr>
      </p:pic>
      <p:sp>
        <p:nvSpPr>
          <p:cNvPr id="41" name="bulletText6">
            <a:extLst>
              <a:ext uri="{FF2B5EF4-FFF2-40B4-BE49-F238E27FC236}">
                <a16:creationId xmlns:a16="http://schemas.microsoft.com/office/drawing/2014/main" id="{DE7C6786-5C51-4D6E-AB52-1D692EEBF509}"/>
              </a:ext>
            </a:extLst>
          </p:cNvPr>
          <p:cNvSpPr txBox="1"/>
          <p:nvPr/>
        </p:nvSpPr>
        <p:spPr>
          <a:xfrm>
            <a:off x="6833905" y="3171843"/>
            <a:ext cx="4528729" cy="760401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provide a more objective/critical interpretation of findings</a:t>
            </a:r>
          </a:p>
        </p:txBody>
      </p:sp>
      <p:pic>
        <p:nvPicPr>
          <p:cNvPr id="61" name="bullet07">
            <a:extLst>
              <a:ext uri="{FF2B5EF4-FFF2-40B4-BE49-F238E27FC236}">
                <a16:creationId xmlns:a16="http://schemas.microsoft.com/office/drawing/2014/main" id="{8258CD6C-044B-46D1-9F56-9F07CEE68E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3358" y="4292644"/>
            <a:ext cx="117692" cy="122400"/>
          </a:xfrm>
          <a:prstGeom prst="rect">
            <a:avLst/>
          </a:prstGeom>
        </p:spPr>
      </p:pic>
      <p:sp>
        <p:nvSpPr>
          <p:cNvPr id="45" name="bulletText7">
            <a:extLst>
              <a:ext uri="{FF2B5EF4-FFF2-40B4-BE49-F238E27FC236}">
                <a16:creationId xmlns:a16="http://schemas.microsoft.com/office/drawing/2014/main" id="{9EBEB7A8-D1F5-4579-92F9-24EF95546166}"/>
              </a:ext>
            </a:extLst>
          </p:cNvPr>
          <p:cNvSpPr txBox="1"/>
          <p:nvPr/>
        </p:nvSpPr>
        <p:spPr>
          <a:xfrm>
            <a:off x="6828778" y="4139843"/>
            <a:ext cx="4633059" cy="760401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highlight useful experiences from other countries </a:t>
            </a:r>
          </a:p>
        </p:txBody>
      </p:sp>
      <p:sp>
        <p:nvSpPr>
          <p:cNvPr id="37" name="Sentence stem">
            <a:extLst>
              <a:ext uri="{FF2B5EF4-FFF2-40B4-BE49-F238E27FC236}">
                <a16:creationId xmlns:a16="http://schemas.microsoft.com/office/drawing/2014/main" id="{61E0ED95-18FA-4CF5-93DB-E65DC190694F}"/>
              </a:ext>
            </a:extLst>
          </p:cNvPr>
          <p:cNvSpPr txBox="1"/>
          <p:nvPr/>
        </p:nvSpPr>
        <p:spPr>
          <a:xfrm>
            <a:off x="6400743" y="1606311"/>
            <a:ext cx="4961891" cy="42800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400" b="1" dirty="0">
                <a:solidFill>
                  <a:srgbClr val="557DBF"/>
                </a:solidFill>
              </a:rPr>
              <a:t>Outsiders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46939920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500"/>
                            </p:stCondLst>
                            <p:childTnLst>
                              <p:par>
                                <p:cTn id="9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500"/>
                            </p:stCondLst>
                            <p:childTnLst>
                              <p:par>
                                <p:cTn id="10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8" grpId="0"/>
      <p:bldP spid="13" grpId="0"/>
      <p:bldP spid="14" grpId="0"/>
      <p:bldP spid="15" grpId="0"/>
      <p:bldP spid="34" grpId="0"/>
      <p:bldP spid="40" grpId="0"/>
      <p:bldP spid="41" grpId="0"/>
      <p:bldP spid="45" grpId="0"/>
      <p:bldP spid="3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>
            <a:extLst>
              <a:ext uri="{FF2B5EF4-FFF2-40B4-BE49-F238E27FC236}">
                <a16:creationId xmlns:a16="http://schemas.microsoft.com/office/drawing/2014/main" id="{84D8390B-55BB-DC68-6C38-234C5F4C2E56}"/>
              </a:ext>
            </a:extLst>
          </p:cNvPr>
          <p:cNvGrpSpPr/>
          <p:nvPr/>
        </p:nvGrpSpPr>
        <p:grpSpPr>
          <a:xfrm>
            <a:off x="-1235" y="-815"/>
            <a:ext cx="12193235" cy="611122"/>
            <a:chOff x="-1235" y="-815"/>
            <a:chExt cx="12193235" cy="611122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DAD478BE-FBDA-DC64-8558-B8C0FB8235B4}"/>
                </a:ext>
              </a:extLst>
            </p:cNvPr>
            <p:cNvSpPr txBox="1"/>
            <p:nvPr/>
          </p:nvSpPr>
          <p:spPr>
            <a:xfrm>
              <a:off x="734150" y="21600"/>
              <a:ext cx="11457850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3200" dirty="0">
                  <a:solidFill>
                    <a:srgbClr val="595959"/>
                  </a:solidFill>
                </a:rPr>
                <a:t>Organizing HHFA data review and interpretation processes</a:t>
              </a:r>
            </a:p>
          </p:txBody>
        </p: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2BBCD590-2449-7FDC-111E-501E5119F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5400000">
              <a:off x="-1522" y="-528"/>
              <a:ext cx="611122" cy="610548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51FBAF18-7324-06C4-EDC1-BA1C07448FE3}"/>
              </a:ext>
            </a:extLst>
          </p:cNvPr>
          <p:cNvSpPr txBox="1"/>
          <p:nvPr/>
        </p:nvSpPr>
        <p:spPr>
          <a:xfrm>
            <a:off x="4591169" y="1754839"/>
            <a:ext cx="7475571" cy="428002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HHFA data review and interpretation usually involve:</a:t>
            </a:r>
            <a:endParaRPr lang="en-GB" sz="2400" dirty="0">
              <a:solidFill>
                <a:schemeClr val="tx1">
                  <a:lumMod val="65000"/>
                  <a:lumOff val="35000"/>
                </a:schemeClr>
              </a:solidFill>
              <a:highlight>
                <a:srgbClr val="FFFF00"/>
              </a:highlight>
            </a:endParaRPr>
          </a:p>
        </p:txBody>
      </p:sp>
      <p:sp>
        <p:nvSpPr>
          <p:cNvPr id="13" name="bulletText1">
            <a:extLst>
              <a:ext uri="{FF2B5EF4-FFF2-40B4-BE49-F238E27FC236}">
                <a16:creationId xmlns:a16="http://schemas.microsoft.com/office/drawing/2014/main" id="{1A888DB7-7699-4793-8D18-791EAB9E320D}"/>
              </a:ext>
            </a:extLst>
          </p:cNvPr>
          <p:cNvSpPr txBox="1"/>
          <p:nvPr/>
        </p:nvSpPr>
        <p:spPr>
          <a:xfrm>
            <a:off x="5317042" y="2497694"/>
            <a:ext cx="6461600" cy="760401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 comprehensive initial review and description of the standard analysis platform outputs</a:t>
            </a:r>
          </a:p>
        </p:txBody>
      </p:sp>
      <p:sp>
        <p:nvSpPr>
          <p:cNvPr id="14" name="bulletText2">
            <a:extLst>
              <a:ext uri="{FF2B5EF4-FFF2-40B4-BE49-F238E27FC236}">
                <a16:creationId xmlns:a16="http://schemas.microsoft.com/office/drawing/2014/main" id="{D712CC60-CE7B-4135-B74A-1E3EAD1A9728}"/>
              </a:ext>
            </a:extLst>
          </p:cNvPr>
          <p:cNvSpPr txBox="1"/>
          <p:nvPr/>
        </p:nvSpPr>
        <p:spPr>
          <a:xfrm>
            <a:off x="5317042" y="3572948"/>
            <a:ext cx="6201956" cy="760401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in-depth reviews of programme-specific data by relevant experts</a:t>
            </a:r>
          </a:p>
        </p:txBody>
      </p:sp>
      <p:sp>
        <p:nvSpPr>
          <p:cNvPr id="15" name="bulletText3">
            <a:extLst>
              <a:ext uri="{FF2B5EF4-FFF2-40B4-BE49-F238E27FC236}">
                <a16:creationId xmlns:a16="http://schemas.microsoft.com/office/drawing/2014/main" id="{315247FE-E925-4CFA-A1E3-58C2C4C99F64}"/>
              </a:ext>
            </a:extLst>
          </p:cNvPr>
          <p:cNvSpPr txBox="1"/>
          <p:nvPr/>
        </p:nvSpPr>
        <p:spPr>
          <a:xfrm>
            <a:off x="5317043" y="4609563"/>
            <a:ext cx="6461599" cy="42800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 interpretation or report-writing workshop</a:t>
            </a:r>
            <a:endParaRPr lang="en-GB" sz="2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1" name="bullet">
            <a:extLst>
              <a:ext uri="{FF2B5EF4-FFF2-40B4-BE49-F238E27FC236}">
                <a16:creationId xmlns:a16="http://schemas.microsoft.com/office/drawing/2014/main" id="{66B20B66-210B-4C38-BCE9-CB2D518BAE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583" y="2656250"/>
            <a:ext cx="117692" cy="122400"/>
          </a:xfrm>
          <a:prstGeom prst="rect">
            <a:avLst/>
          </a:prstGeom>
        </p:spPr>
      </p:pic>
      <p:pic>
        <p:nvPicPr>
          <p:cNvPr id="23" name="bullet2">
            <a:extLst>
              <a:ext uri="{FF2B5EF4-FFF2-40B4-BE49-F238E27FC236}">
                <a16:creationId xmlns:a16="http://schemas.microsoft.com/office/drawing/2014/main" id="{95FB0FA6-8F12-4920-B986-CDD45AB4B7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9012" y="3716549"/>
            <a:ext cx="117692" cy="122400"/>
          </a:xfrm>
          <a:prstGeom prst="rect">
            <a:avLst/>
          </a:prstGeom>
        </p:spPr>
      </p:pic>
      <p:pic>
        <p:nvPicPr>
          <p:cNvPr id="24" name="bullet3">
            <a:extLst>
              <a:ext uri="{FF2B5EF4-FFF2-40B4-BE49-F238E27FC236}">
                <a16:creationId xmlns:a16="http://schemas.microsoft.com/office/drawing/2014/main" id="{B869B2D1-3604-4ED4-8CCB-D7958AC505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583" y="4767720"/>
            <a:ext cx="117692" cy="1224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D129F1A-B8E4-46AC-94B0-D515EC94AA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969" y="1754839"/>
            <a:ext cx="2361533" cy="3370553"/>
          </a:xfrm>
          <a:prstGeom prst="rect">
            <a:avLst/>
          </a:prstGeom>
        </p:spPr>
      </p:pic>
      <p:sp>
        <p:nvSpPr>
          <p:cNvPr id="16" name="final caption">
            <a:extLst>
              <a:ext uri="{FF2B5EF4-FFF2-40B4-BE49-F238E27FC236}">
                <a16:creationId xmlns:a16="http://schemas.microsoft.com/office/drawing/2014/main" id="{F30EAC25-2E1D-405C-8EFF-8B86E44D4809}"/>
              </a:ext>
            </a:extLst>
          </p:cNvPr>
          <p:cNvSpPr txBox="1"/>
          <p:nvPr/>
        </p:nvSpPr>
        <p:spPr>
          <a:xfrm>
            <a:off x="734151" y="5818891"/>
            <a:ext cx="10784848" cy="461665"/>
          </a:xfrm>
          <a:prstGeom prst="rect">
            <a:avLst/>
          </a:prstGeom>
          <a:solidFill>
            <a:srgbClr val="CBEBE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rgbClr val="595959"/>
                </a:solidFill>
              </a:rPr>
              <a:t>Next: we will look at each of these three components.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9320514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3" grpId="0"/>
      <p:bldP spid="14" grpId="0"/>
      <p:bldP spid="15" grpId="0"/>
      <p:bldP spid="1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>
            <a:extLst>
              <a:ext uri="{FF2B5EF4-FFF2-40B4-BE49-F238E27FC236}">
                <a16:creationId xmlns:a16="http://schemas.microsoft.com/office/drawing/2014/main" id="{84D8390B-55BB-DC68-6C38-234C5F4C2E56}"/>
              </a:ext>
            </a:extLst>
          </p:cNvPr>
          <p:cNvGrpSpPr/>
          <p:nvPr/>
        </p:nvGrpSpPr>
        <p:grpSpPr>
          <a:xfrm>
            <a:off x="-1235" y="-815"/>
            <a:ext cx="12001451" cy="611122"/>
            <a:chOff x="-1235" y="-815"/>
            <a:chExt cx="12001451" cy="611122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DAD478BE-FBDA-DC64-8558-B8C0FB8235B4}"/>
                </a:ext>
              </a:extLst>
            </p:cNvPr>
            <p:cNvSpPr txBox="1"/>
            <p:nvPr/>
          </p:nvSpPr>
          <p:spPr>
            <a:xfrm>
              <a:off x="734150" y="21600"/>
              <a:ext cx="11266066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3200" dirty="0">
                  <a:solidFill>
                    <a:srgbClr val="595959"/>
                  </a:solidFill>
                </a:rPr>
                <a:t>1. Comprehensive initial data review and description</a:t>
              </a:r>
            </a:p>
          </p:txBody>
        </p: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2BBCD590-2449-7FDC-111E-501E5119F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5400000">
              <a:off x="-1522" y="-528"/>
              <a:ext cx="611122" cy="610548"/>
            </a:xfrm>
            <a:prstGeom prst="rect">
              <a:avLst/>
            </a:prstGeom>
          </p:spPr>
        </p:pic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E40AB595-1D04-4301-9FF7-4B67E59FB817}"/>
              </a:ext>
            </a:extLst>
          </p:cNvPr>
          <p:cNvSpPr txBox="1"/>
          <p:nvPr/>
        </p:nvSpPr>
        <p:spPr>
          <a:xfrm>
            <a:off x="1575084" y="3633499"/>
            <a:ext cx="3524036" cy="1958535"/>
          </a:xfrm>
          <a:prstGeom prst="rect">
            <a:avLst/>
          </a:prstGeom>
          <a:solidFill>
            <a:srgbClr val="98D7CE"/>
          </a:solidFill>
        </p:spPr>
        <p:txBody>
          <a:bodyPr vert="horz" wrap="square" lIns="91440" tIns="504000" rIns="91440" bIns="45720" rtlCol="0" anchor="ctr">
            <a:no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2400" dirty="0">
                <a:solidFill>
                  <a:srgbClr val="595959"/>
                </a:solidFill>
              </a:rPr>
              <a:t>review of </a:t>
            </a:r>
            <a:r>
              <a:rPr lang="en-GB" sz="2400" b="1" dirty="0">
                <a:solidFill>
                  <a:srgbClr val="595959"/>
                </a:solidFill>
              </a:rPr>
              <a:t>all </a:t>
            </a:r>
            <a:r>
              <a:rPr lang="en-GB" sz="2400" dirty="0">
                <a:solidFill>
                  <a:srgbClr val="595959"/>
                </a:solidFill>
              </a:rPr>
              <a:t>standard tables and graphs</a:t>
            </a:r>
          </a:p>
        </p:txBody>
      </p:sp>
      <p:grpSp>
        <p:nvGrpSpPr>
          <p:cNvPr id="20" name="circle 1">
            <a:extLst>
              <a:ext uri="{FF2B5EF4-FFF2-40B4-BE49-F238E27FC236}">
                <a16:creationId xmlns:a16="http://schemas.microsoft.com/office/drawing/2014/main" id="{236A5EBF-9235-41A8-9E62-C0E7C49F5535}"/>
              </a:ext>
            </a:extLst>
          </p:cNvPr>
          <p:cNvGrpSpPr/>
          <p:nvPr/>
        </p:nvGrpSpPr>
        <p:grpSpPr>
          <a:xfrm>
            <a:off x="2137269" y="1822107"/>
            <a:ext cx="2399666" cy="2399666"/>
            <a:chOff x="470234" y="1852537"/>
            <a:chExt cx="2295039" cy="2295039"/>
          </a:xfrm>
        </p:grpSpPr>
        <p:sp>
          <p:nvSpPr>
            <p:cNvPr id="21" name="circle">
              <a:extLst>
                <a:ext uri="{FF2B5EF4-FFF2-40B4-BE49-F238E27FC236}">
                  <a16:creationId xmlns:a16="http://schemas.microsoft.com/office/drawing/2014/main" id="{3D462AD9-EE6E-468F-98A6-1EA4252DE7E8}"/>
                </a:ext>
              </a:extLst>
            </p:cNvPr>
            <p:cNvSpPr/>
            <p:nvPr/>
          </p:nvSpPr>
          <p:spPr>
            <a:xfrm>
              <a:off x="470234" y="1852537"/>
              <a:ext cx="2295039" cy="2295039"/>
            </a:xfrm>
            <a:prstGeom prst="ellipse">
              <a:avLst/>
            </a:prstGeom>
            <a:solidFill>
              <a:srgbClr val="CBEB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DE0BB92E-092E-46A9-9D6E-E1637231D52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7961" y="2520672"/>
              <a:ext cx="1719584" cy="996621"/>
            </a:xfrm>
            <a:prstGeom prst="rect">
              <a:avLst/>
            </a:prstGeom>
          </p:spPr>
        </p:pic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B3609AD5-DDE7-424F-97B5-962065F383CE}"/>
              </a:ext>
            </a:extLst>
          </p:cNvPr>
          <p:cNvSpPr txBox="1"/>
          <p:nvPr/>
        </p:nvSpPr>
        <p:spPr>
          <a:xfrm>
            <a:off x="7092880" y="3633499"/>
            <a:ext cx="3524036" cy="1958535"/>
          </a:xfrm>
          <a:prstGeom prst="rect">
            <a:avLst/>
          </a:prstGeom>
          <a:solidFill>
            <a:srgbClr val="98D7CE"/>
          </a:solidFill>
        </p:spPr>
        <p:txBody>
          <a:bodyPr vert="horz" wrap="square" lIns="91440" tIns="504000" rIns="91440" bIns="45720" rtlCol="0" anchor="ctr">
            <a:no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2400" dirty="0">
                <a:solidFill>
                  <a:srgbClr val="595959"/>
                </a:solidFill>
              </a:rPr>
              <a:t>conducted by core data analysis team</a:t>
            </a:r>
          </a:p>
        </p:txBody>
      </p:sp>
      <p:grpSp>
        <p:nvGrpSpPr>
          <p:cNvPr id="24" name="circle 1">
            <a:extLst>
              <a:ext uri="{FF2B5EF4-FFF2-40B4-BE49-F238E27FC236}">
                <a16:creationId xmlns:a16="http://schemas.microsoft.com/office/drawing/2014/main" id="{ECE31020-7A9E-4AFC-B068-495F650FB53D}"/>
              </a:ext>
            </a:extLst>
          </p:cNvPr>
          <p:cNvGrpSpPr/>
          <p:nvPr/>
        </p:nvGrpSpPr>
        <p:grpSpPr>
          <a:xfrm>
            <a:off x="7655065" y="1822107"/>
            <a:ext cx="2399666" cy="2399666"/>
            <a:chOff x="470234" y="1852537"/>
            <a:chExt cx="2295039" cy="2295039"/>
          </a:xfrm>
        </p:grpSpPr>
        <p:sp>
          <p:nvSpPr>
            <p:cNvPr id="25" name="circle">
              <a:extLst>
                <a:ext uri="{FF2B5EF4-FFF2-40B4-BE49-F238E27FC236}">
                  <a16:creationId xmlns:a16="http://schemas.microsoft.com/office/drawing/2014/main" id="{B21710FD-E0AC-4FAC-90F0-87AB18A0CF1A}"/>
                </a:ext>
              </a:extLst>
            </p:cNvPr>
            <p:cNvSpPr/>
            <p:nvPr/>
          </p:nvSpPr>
          <p:spPr>
            <a:xfrm>
              <a:off x="470234" y="1852537"/>
              <a:ext cx="2295039" cy="2295039"/>
            </a:xfrm>
            <a:prstGeom prst="ellipse">
              <a:avLst/>
            </a:prstGeom>
            <a:solidFill>
              <a:srgbClr val="CBEB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EAB5B314-717F-405D-B464-0189DB93C54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0578" y="2041277"/>
              <a:ext cx="1955413" cy="1955413"/>
            </a:xfrm>
            <a:prstGeom prst="rect">
              <a:avLst/>
            </a:prstGeom>
          </p:spPr>
        </p:pic>
      </p:grpSp>
      <p:sp>
        <p:nvSpPr>
          <p:cNvPr id="36" name="What">
            <a:extLst>
              <a:ext uri="{FF2B5EF4-FFF2-40B4-BE49-F238E27FC236}">
                <a16:creationId xmlns:a16="http://schemas.microsoft.com/office/drawing/2014/main" id="{59631356-3833-4249-8574-6DB03CB125C0}"/>
              </a:ext>
            </a:extLst>
          </p:cNvPr>
          <p:cNvSpPr txBox="1"/>
          <p:nvPr/>
        </p:nvSpPr>
        <p:spPr>
          <a:xfrm>
            <a:off x="1575084" y="1265966"/>
            <a:ext cx="3524036" cy="42800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What</a:t>
            </a:r>
          </a:p>
        </p:txBody>
      </p:sp>
      <p:sp>
        <p:nvSpPr>
          <p:cNvPr id="37" name="Who">
            <a:extLst>
              <a:ext uri="{FF2B5EF4-FFF2-40B4-BE49-F238E27FC236}">
                <a16:creationId xmlns:a16="http://schemas.microsoft.com/office/drawing/2014/main" id="{817A0D40-2897-461E-B04E-FA1726D24BA8}"/>
              </a:ext>
            </a:extLst>
          </p:cNvPr>
          <p:cNvSpPr txBox="1"/>
          <p:nvPr/>
        </p:nvSpPr>
        <p:spPr>
          <a:xfrm>
            <a:off x="7092880" y="1265966"/>
            <a:ext cx="3524036" cy="42800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Who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67183921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3" grpId="0" animBg="1"/>
      <p:bldP spid="36" grpId="0"/>
      <p:bldP spid="3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>
            <a:extLst>
              <a:ext uri="{FF2B5EF4-FFF2-40B4-BE49-F238E27FC236}">
                <a16:creationId xmlns:a16="http://schemas.microsoft.com/office/drawing/2014/main" id="{84D8390B-55BB-DC68-6C38-234C5F4C2E56}"/>
              </a:ext>
            </a:extLst>
          </p:cNvPr>
          <p:cNvGrpSpPr/>
          <p:nvPr/>
        </p:nvGrpSpPr>
        <p:grpSpPr>
          <a:xfrm>
            <a:off x="-1235" y="-815"/>
            <a:ext cx="12042547" cy="611122"/>
            <a:chOff x="-1235" y="-815"/>
            <a:chExt cx="12042547" cy="611122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DAD478BE-FBDA-DC64-8558-B8C0FB8235B4}"/>
                </a:ext>
              </a:extLst>
            </p:cNvPr>
            <p:cNvSpPr txBox="1"/>
            <p:nvPr/>
          </p:nvSpPr>
          <p:spPr>
            <a:xfrm>
              <a:off x="734150" y="21600"/>
              <a:ext cx="11307162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3200" dirty="0">
                  <a:solidFill>
                    <a:srgbClr val="595959"/>
                  </a:solidFill>
                </a:rPr>
                <a:t>1. Comprehensive initial data review and description</a:t>
              </a:r>
            </a:p>
          </p:txBody>
        </p: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2BBCD590-2449-7FDC-111E-501E5119F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5400000">
              <a:off x="-1522" y="-528"/>
              <a:ext cx="611122" cy="610548"/>
            </a:xfrm>
            <a:prstGeom prst="rect">
              <a:avLst/>
            </a:prstGeom>
          </p:spPr>
        </p:pic>
      </p:grpSp>
      <p:sp>
        <p:nvSpPr>
          <p:cNvPr id="13" name="bulletText2">
            <a:extLst>
              <a:ext uri="{FF2B5EF4-FFF2-40B4-BE49-F238E27FC236}">
                <a16:creationId xmlns:a16="http://schemas.microsoft.com/office/drawing/2014/main" id="{1A888DB7-7699-4793-8D18-791EAB9E320D}"/>
              </a:ext>
            </a:extLst>
          </p:cNvPr>
          <p:cNvSpPr txBox="1"/>
          <p:nvPr/>
        </p:nvSpPr>
        <p:spPr>
          <a:xfrm>
            <a:off x="5855915" y="2809061"/>
            <a:ext cx="5918269" cy="461665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avoid overlooking any important findings</a:t>
            </a:r>
          </a:p>
        </p:txBody>
      </p:sp>
      <p:sp>
        <p:nvSpPr>
          <p:cNvPr id="14" name="bulletText3">
            <a:extLst>
              <a:ext uri="{FF2B5EF4-FFF2-40B4-BE49-F238E27FC236}">
                <a16:creationId xmlns:a16="http://schemas.microsoft.com/office/drawing/2014/main" id="{D712CC60-CE7B-4135-B74A-1E3EAD1A9728}"/>
              </a:ext>
            </a:extLst>
          </p:cNvPr>
          <p:cNvSpPr txBox="1"/>
          <p:nvPr/>
        </p:nvSpPr>
        <p:spPr>
          <a:xfrm>
            <a:off x="5855915" y="3569030"/>
            <a:ext cx="5334649" cy="461665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identify data quality issues</a:t>
            </a:r>
          </a:p>
        </p:txBody>
      </p:sp>
      <p:sp>
        <p:nvSpPr>
          <p:cNvPr id="15" name="bulletText4">
            <a:extLst>
              <a:ext uri="{FF2B5EF4-FFF2-40B4-BE49-F238E27FC236}">
                <a16:creationId xmlns:a16="http://schemas.microsoft.com/office/drawing/2014/main" id="{315247FE-E925-4CFA-A1E3-58C2C4C99F64}"/>
              </a:ext>
            </a:extLst>
          </p:cNvPr>
          <p:cNvSpPr txBox="1"/>
          <p:nvPr/>
        </p:nvSpPr>
        <p:spPr>
          <a:xfrm>
            <a:off x="5855915" y="4328999"/>
            <a:ext cx="5805254" cy="83099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identify issues that should be highlighted to programme/management experts</a:t>
            </a:r>
          </a:p>
        </p:txBody>
      </p:sp>
      <p:pic>
        <p:nvPicPr>
          <p:cNvPr id="19" name="bullet02">
            <a:extLst>
              <a:ext uri="{FF2B5EF4-FFF2-40B4-BE49-F238E27FC236}">
                <a16:creationId xmlns:a16="http://schemas.microsoft.com/office/drawing/2014/main" id="{20DCD6F6-9F3E-4895-9E15-7A47919200A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7545" y="2978693"/>
            <a:ext cx="117692" cy="122400"/>
          </a:xfrm>
          <a:prstGeom prst="rect">
            <a:avLst/>
          </a:prstGeom>
        </p:spPr>
      </p:pic>
      <p:pic>
        <p:nvPicPr>
          <p:cNvPr id="20" name="bullet03">
            <a:extLst>
              <a:ext uri="{FF2B5EF4-FFF2-40B4-BE49-F238E27FC236}">
                <a16:creationId xmlns:a16="http://schemas.microsoft.com/office/drawing/2014/main" id="{AECBC5DA-F1EB-4B8E-8474-3323E18DF0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7545" y="3754211"/>
            <a:ext cx="117692" cy="122400"/>
          </a:xfrm>
          <a:prstGeom prst="rect">
            <a:avLst/>
          </a:prstGeom>
        </p:spPr>
      </p:pic>
      <p:pic>
        <p:nvPicPr>
          <p:cNvPr id="21" name="bullet04">
            <a:extLst>
              <a:ext uri="{FF2B5EF4-FFF2-40B4-BE49-F238E27FC236}">
                <a16:creationId xmlns:a16="http://schemas.microsoft.com/office/drawing/2014/main" id="{68792266-CFE1-4EFA-BCEE-7EB98A0888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7545" y="4510350"/>
            <a:ext cx="117692" cy="122400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27FE562D-D83A-47BA-ADF0-C0B88A2CC30B}"/>
              </a:ext>
            </a:extLst>
          </p:cNvPr>
          <p:cNvGrpSpPr/>
          <p:nvPr/>
        </p:nvGrpSpPr>
        <p:grpSpPr>
          <a:xfrm>
            <a:off x="734150" y="1862185"/>
            <a:ext cx="3875353" cy="3875353"/>
            <a:chOff x="438171" y="1469910"/>
            <a:chExt cx="4106641" cy="4106641"/>
          </a:xfrm>
        </p:grpSpPr>
        <p:sp>
          <p:nvSpPr>
            <p:cNvPr id="17" name="circle">
              <a:extLst>
                <a:ext uri="{FF2B5EF4-FFF2-40B4-BE49-F238E27FC236}">
                  <a16:creationId xmlns:a16="http://schemas.microsoft.com/office/drawing/2014/main" id="{C843F263-6B97-4A5E-B5EF-C8784F697248}"/>
                </a:ext>
              </a:extLst>
            </p:cNvPr>
            <p:cNvSpPr/>
            <p:nvPr/>
          </p:nvSpPr>
          <p:spPr>
            <a:xfrm>
              <a:off x="438171" y="1469910"/>
              <a:ext cx="4106641" cy="4106641"/>
            </a:xfrm>
            <a:prstGeom prst="ellipse">
              <a:avLst/>
            </a:prstGeom>
            <a:solidFill>
              <a:srgbClr val="CBEB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5210F5A5-5D43-47EF-AF57-8E740A5C80B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0875" y="2651337"/>
              <a:ext cx="3310367" cy="1918597"/>
            </a:xfrm>
            <a:prstGeom prst="rect">
              <a:avLst/>
            </a:prstGeom>
          </p:spPr>
        </p:pic>
      </p:grpSp>
      <p:sp>
        <p:nvSpPr>
          <p:cNvPr id="22" name="bulletText1">
            <a:extLst>
              <a:ext uri="{FF2B5EF4-FFF2-40B4-BE49-F238E27FC236}">
                <a16:creationId xmlns:a16="http://schemas.microsoft.com/office/drawing/2014/main" id="{100A61DC-FD2A-45D8-ADD9-EA4B784D6C4C}"/>
              </a:ext>
            </a:extLst>
          </p:cNvPr>
          <p:cNvSpPr txBox="1"/>
          <p:nvPr/>
        </p:nvSpPr>
        <p:spPr>
          <a:xfrm>
            <a:off x="5855553" y="1775305"/>
            <a:ext cx="5334649" cy="83099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obtain a preliminary overview of the major findings across the survey</a:t>
            </a:r>
          </a:p>
        </p:txBody>
      </p:sp>
      <p:pic>
        <p:nvPicPr>
          <p:cNvPr id="23" name="bullet01">
            <a:extLst>
              <a:ext uri="{FF2B5EF4-FFF2-40B4-BE49-F238E27FC236}">
                <a16:creationId xmlns:a16="http://schemas.microsoft.com/office/drawing/2014/main" id="{D6B09E20-EEBD-4E07-8659-3310F60AB3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7183" y="1944937"/>
            <a:ext cx="117692" cy="122400"/>
          </a:xfrm>
          <a:prstGeom prst="rect">
            <a:avLst/>
          </a:prstGeom>
        </p:spPr>
      </p:pic>
      <p:sp>
        <p:nvSpPr>
          <p:cNvPr id="26" name="bulletText4">
            <a:extLst>
              <a:ext uri="{FF2B5EF4-FFF2-40B4-BE49-F238E27FC236}">
                <a16:creationId xmlns:a16="http://schemas.microsoft.com/office/drawing/2014/main" id="{08D96B6F-C3A1-44EF-9F33-15898C049BBF}"/>
              </a:ext>
            </a:extLst>
          </p:cNvPr>
          <p:cNvSpPr txBox="1"/>
          <p:nvPr/>
        </p:nvSpPr>
        <p:spPr>
          <a:xfrm>
            <a:off x="5855553" y="5366676"/>
            <a:ext cx="5805254" cy="83099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identify significant common factors or differences among programmes</a:t>
            </a:r>
          </a:p>
        </p:txBody>
      </p:sp>
      <p:pic>
        <p:nvPicPr>
          <p:cNvPr id="27" name="bullet04">
            <a:extLst>
              <a:ext uri="{FF2B5EF4-FFF2-40B4-BE49-F238E27FC236}">
                <a16:creationId xmlns:a16="http://schemas.microsoft.com/office/drawing/2014/main" id="{5A66342A-1B50-471E-9A6A-D8529435D26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7183" y="5548027"/>
            <a:ext cx="117692" cy="122400"/>
          </a:xfrm>
          <a:prstGeom prst="rect">
            <a:avLst/>
          </a:prstGeom>
        </p:spPr>
      </p:pic>
      <p:sp>
        <p:nvSpPr>
          <p:cNvPr id="28" name="title">
            <a:extLst>
              <a:ext uri="{FF2B5EF4-FFF2-40B4-BE49-F238E27FC236}">
                <a16:creationId xmlns:a16="http://schemas.microsoft.com/office/drawing/2014/main" id="{BD4C2031-E8BD-409E-B6F2-FF31414EB022}"/>
              </a:ext>
            </a:extLst>
          </p:cNvPr>
          <p:cNvSpPr txBox="1"/>
          <p:nvPr/>
        </p:nvSpPr>
        <p:spPr>
          <a:xfrm>
            <a:off x="909808" y="1150531"/>
            <a:ext cx="3524036" cy="42800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Why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59903744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22" grpId="0"/>
      <p:bldP spid="26" grpId="0"/>
      <p:bldP spid="28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COUNT" val="16"/>
  <p:tag name="ARTICULATE_PROJECT_OPEN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2">
      <a:majorFont>
        <a:latin typeface="Atkinson Hyperlegible"/>
        <a:ea typeface=""/>
        <a:cs typeface=""/>
      </a:majorFont>
      <a:minorFont>
        <a:latin typeface="Atkinson Hyperlegibl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12573</TotalTime>
  <Words>1397</Words>
  <Application>Microsoft Office PowerPoint</Application>
  <PresentationFormat>Widescreen</PresentationFormat>
  <Paragraphs>195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Atkinson Hyperlegible</vt:lpstr>
      <vt:lpstr>Cambria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HHFA_dic_module1_unit4_en</dc:title>
  <dc:creator>WHO</dc:creator>
  <cp:lastModifiedBy>Alycia Kearney</cp:lastModifiedBy>
  <cp:revision>150</cp:revision>
  <dcterms:created xsi:type="dcterms:W3CDTF">2022-07-29T14:12:36Z</dcterms:created>
  <dcterms:modified xsi:type="dcterms:W3CDTF">2023-02-02T10:25:40Z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GUID">
    <vt:lpwstr>49A61451-EF37-459D-B250-D6265FEC33DA</vt:lpwstr>
  </property>
  <property fmtid="{D5CDD505-2E9C-101B-9397-08002B2CF9AE}" pid="3" name="ArticulatePath">
    <vt:lpwstr>skin-v0.2</vt:lpwstr>
  </property>
</Properties>
</file>